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63" r:id="rId2"/>
  </p:sldMasterIdLst>
  <p:notesMasterIdLst>
    <p:notesMasterId r:id="rId18"/>
  </p:notesMasterIdLst>
  <p:sldIdLst>
    <p:sldId id="2007580902" r:id="rId3"/>
    <p:sldId id="264" r:id="rId4"/>
    <p:sldId id="2007580890" r:id="rId5"/>
    <p:sldId id="2007580894" r:id="rId6"/>
    <p:sldId id="2007580905" r:id="rId7"/>
    <p:sldId id="2007580896" r:id="rId8"/>
    <p:sldId id="2007580897" r:id="rId9"/>
    <p:sldId id="2007580895" r:id="rId10"/>
    <p:sldId id="2007580899" r:id="rId11"/>
    <p:sldId id="2007580900" r:id="rId12"/>
    <p:sldId id="2007580898" r:id="rId13"/>
    <p:sldId id="2007580904" r:id="rId14"/>
    <p:sldId id="2007580903" r:id="rId15"/>
    <p:sldId id="2007580901" r:id="rId16"/>
    <p:sldId id="2007580888" r:id="rId17"/>
  </p:sldIdLst>
  <p:sldSz cx="12192000" cy="6858000"/>
  <p:notesSz cx="6858000" cy="9144000"/>
  <p:embeddedFontLst>
    <p:embeddedFont>
      <p:font typeface="Source Han Sans CN Bold" panose="020B0800000000000000" pitchFamily="34" charset="-128"/>
      <p:bold r:id="rId19"/>
    </p:embeddedFont>
    <p:embeddedFont>
      <p:font typeface="等线" panose="02010600030101010101" pitchFamily="2" charset="-122"/>
      <p:regular r:id="rId20"/>
      <p:bold r:id="rId21"/>
    </p:embeddedFont>
    <p:embeddedFont>
      <p:font typeface="等线 Light" panose="02010600030101010101" pitchFamily="2" charset="-122"/>
      <p:regular r:id="rId22"/>
    </p:embeddedFont>
    <p:embeddedFont>
      <p:font typeface="微软雅黑" panose="020B0503020204020204" pitchFamily="34" charset="-122"/>
      <p:regular r:id="rId23"/>
      <p:bold r:id="rId24"/>
    </p:embeddedFont>
    <p:embeddedFont>
      <p:font typeface="微软雅黑" panose="020B0503020204020204" pitchFamily="34" charset="-122"/>
      <p:regular r:id="rId23"/>
      <p:bold r:id="rId24"/>
    </p:embeddedFont>
    <p:embeddedFont>
      <p:font typeface="Microsoft YaHei Light" panose="020B0503020204020204" pitchFamily="34" charset="-122"/>
      <p:regular r:id="rId2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41" userDrawn="1">
          <p15:clr>
            <a:srgbClr val="A4A3A4"/>
          </p15:clr>
        </p15:guide>
        <p15:guide id="2" pos="3863" userDrawn="1">
          <p15:clr>
            <a:srgbClr val="A4A3A4"/>
          </p15:clr>
        </p15:guide>
        <p15:guide id="3" orient="horz" pos="3657" userDrawn="1">
          <p15:clr>
            <a:srgbClr val="A4A3A4"/>
          </p15:clr>
        </p15:guide>
        <p15:guide id="4" orient="horz" pos="3816" userDrawn="1">
          <p15:clr>
            <a:srgbClr val="A4A3A4"/>
          </p15:clr>
        </p15:guide>
        <p15:guide id="5" pos="914" userDrawn="1">
          <p15:clr>
            <a:srgbClr val="A4A3A4"/>
          </p15:clr>
        </p15:guide>
        <p15:guide id="6" orient="horz" pos="2614" userDrawn="1">
          <p15:clr>
            <a:srgbClr val="A4A3A4"/>
          </p15:clr>
        </p15:guide>
        <p15:guide id="7" orient="horz" pos="2137" userDrawn="1">
          <p15:clr>
            <a:srgbClr val="A4A3A4"/>
          </p15:clr>
        </p15:guide>
        <p15:guide id="8" orient="horz" pos="41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55FF"/>
    <a:srgbClr val="06C174"/>
    <a:srgbClr val="FDCC02"/>
    <a:srgbClr val="2B2B2B"/>
    <a:srgbClr val="050C34"/>
    <a:srgbClr val="0069BB"/>
    <a:srgbClr val="ECECE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42"/>
    <p:restoredTop sz="86420"/>
  </p:normalViewPr>
  <p:slideViewPr>
    <p:cSldViewPr snapToGrid="0" snapToObjects="1" showGuides="1">
      <p:cViewPr varScale="1">
        <p:scale>
          <a:sx n="59" d="100"/>
          <a:sy n="59" d="100"/>
        </p:scale>
        <p:origin x="208" y="1264"/>
      </p:cViewPr>
      <p:guideLst>
        <p:guide orient="horz" pos="2341"/>
        <p:guide pos="3863"/>
        <p:guide orient="horz" pos="3657"/>
        <p:guide orient="horz" pos="3816"/>
        <p:guide pos="914"/>
        <p:guide orient="horz" pos="2614"/>
        <p:guide orient="horz" pos="2137"/>
        <p:guide orient="horz" pos="414"/>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font" Target="fonts/font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viewProps" Target="viewProp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21D248-05DF-6447-80F2-9B185E40A7D2}" type="datetimeFigureOut">
              <a:rPr kumimoji="1" lang="zh-CN" altLang="en-US" smtClean="0"/>
              <a:t>2022/10/10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D29E37-B70D-144B-82C5-458078E28002}" type="slidenum">
              <a:rPr kumimoji="1" lang="zh-CN" altLang="en-US" smtClean="0"/>
              <a:t>‹#›</a:t>
            </a:fld>
            <a:endParaRPr kumimoji="1" lang="zh-CN" altLang="en-US"/>
          </a:p>
        </p:txBody>
      </p:sp>
    </p:spTree>
    <p:extLst>
      <p:ext uri="{BB962C8B-B14F-4D97-AF65-F5344CB8AC3E}">
        <p14:creationId xmlns:p14="http://schemas.microsoft.com/office/powerpoint/2010/main" val="1627133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49D29E37-B70D-144B-82C5-458078E28002}" type="slidenum">
              <a:rPr kumimoji="1" lang="zh-CN" altLang="en-US" smtClean="0"/>
              <a:t>1</a:t>
            </a:fld>
            <a:endParaRPr kumimoji="1" lang="zh-CN" altLang="en-US"/>
          </a:p>
        </p:txBody>
      </p:sp>
    </p:spTree>
    <p:extLst>
      <p:ext uri="{BB962C8B-B14F-4D97-AF65-F5344CB8AC3E}">
        <p14:creationId xmlns:p14="http://schemas.microsoft.com/office/powerpoint/2010/main" val="28782118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49D29E37-B70D-144B-82C5-458078E28002}" type="slidenum">
              <a:rPr kumimoji="1" lang="zh-CN" altLang="en-US" smtClean="0"/>
              <a:t>2</a:t>
            </a:fld>
            <a:endParaRPr kumimoji="1" lang="zh-CN" altLang="en-US"/>
          </a:p>
        </p:txBody>
      </p:sp>
    </p:spTree>
    <p:extLst>
      <p:ext uri="{BB962C8B-B14F-4D97-AF65-F5344CB8AC3E}">
        <p14:creationId xmlns:p14="http://schemas.microsoft.com/office/powerpoint/2010/main" val="196227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49D29E37-B70D-144B-82C5-458078E28002}" type="slidenum">
              <a:rPr kumimoji="1" lang="zh-CN" altLang="en-US" smtClean="0"/>
              <a:t>5</a:t>
            </a:fld>
            <a:endParaRPr kumimoji="1" lang="zh-CN" altLang="en-US"/>
          </a:p>
        </p:txBody>
      </p:sp>
    </p:spTree>
    <p:extLst>
      <p:ext uri="{BB962C8B-B14F-4D97-AF65-F5344CB8AC3E}">
        <p14:creationId xmlns:p14="http://schemas.microsoft.com/office/powerpoint/2010/main" val="2598473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49D29E37-B70D-144B-82C5-458078E28002}" type="slidenum">
              <a:rPr kumimoji="1" lang="zh-CN" altLang="en-US" smtClean="0"/>
              <a:t>10</a:t>
            </a:fld>
            <a:endParaRPr kumimoji="1" lang="zh-CN" altLang="en-US"/>
          </a:p>
        </p:txBody>
      </p:sp>
    </p:spTree>
    <p:extLst>
      <p:ext uri="{BB962C8B-B14F-4D97-AF65-F5344CB8AC3E}">
        <p14:creationId xmlns:p14="http://schemas.microsoft.com/office/powerpoint/2010/main" val="21149623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49D29E37-B70D-144B-82C5-458078E28002}" type="slidenum">
              <a:rPr kumimoji="1" lang="zh-CN" altLang="en-US" smtClean="0"/>
              <a:t>11</a:t>
            </a:fld>
            <a:endParaRPr kumimoji="1" lang="zh-CN" altLang="en-US"/>
          </a:p>
        </p:txBody>
      </p:sp>
    </p:spTree>
    <p:extLst>
      <p:ext uri="{BB962C8B-B14F-4D97-AF65-F5344CB8AC3E}">
        <p14:creationId xmlns:p14="http://schemas.microsoft.com/office/powerpoint/2010/main" val="185079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49D29E37-B70D-144B-82C5-458078E28002}" type="slidenum">
              <a:rPr kumimoji="1" lang="zh-CN" altLang="en-US" smtClean="0"/>
              <a:t>12</a:t>
            </a:fld>
            <a:endParaRPr kumimoji="1" lang="zh-CN" altLang="en-US"/>
          </a:p>
        </p:txBody>
      </p:sp>
    </p:spTree>
    <p:extLst>
      <p:ext uri="{BB962C8B-B14F-4D97-AF65-F5344CB8AC3E}">
        <p14:creationId xmlns:p14="http://schemas.microsoft.com/office/powerpoint/2010/main" val="33881233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49D29E37-B70D-144B-82C5-458078E28002}" type="slidenum">
              <a:rPr kumimoji="1" lang="zh-CN" altLang="en-US" smtClean="0"/>
              <a:t>13</a:t>
            </a:fld>
            <a:endParaRPr kumimoji="1" lang="zh-CN" altLang="en-US"/>
          </a:p>
        </p:txBody>
      </p:sp>
    </p:spTree>
    <p:extLst>
      <p:ext uri="{BB962C8B-B14F-4D97-AF65-F5344CB8AC3E}">
        <p14:creationId xmlns:p14="http://schemas.microsoft.com/office/powerpoint/2010/main" val="3012769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49D29E37-B70D-144B-82C5-458078E28002}" type="slidenum">
              <a:rPr kumimoji="1" lang="zh-CN" altLang="en-US" smtClean="0"/>
              <a:t>14</a:t>
            </a:fld>
            <a:endParaRPr kumimoji="1" lang="zh-CN" altLang="en-US"/>
          </a:p>
        </p:txBody>
      </p:sp>
    </p:spTree>
    <p:extLst>
      <p:ext uri="{BB962C8B-B14F-4D97-AF65-F5344CB8AC3E}">
        <p14:creationId xmlns:p14="http://schemas.microsoft.com/office/powerpoint/2010/main" val="9579215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57C60F-5A9A-E753-5F1B-38DB73C3B39E}"/>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72FD3C36-A5CD-9688-AE9A-F02AFCEF81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4B6FC1CE-45BE-E248-2C4A-3588923BC1A0}"/>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5" name="页脚占位符 4">
            <a:extLst>
              <a:ext uri="{FF2B5EF4-FFF2-40B4-BE49-F238E27FC236}">
                <a16:creationId xmlns:a16="http://schemas.microsoft.com/office/drawing/2014/main" id="{2310CD07-A9CD-5948-31EA-98319EA8A842}"/>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A320F73-4C33-BFFD-F890-1375F178762C}"/>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3965702546"/>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26811A-4C2A-72B4-FD4B-8344E91007EF}"/>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99AB4C30-68AA-01D9-155F-218C538C1668}"/>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4A93E7E1-0B68-5ADC-B041-AFDC1D729DF8}"/>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5" name="页脚占位符 4">
            <a:extLst>
              <a:ext uri="{FF2B5EF4-FFF2-40B4-BE49-F238E27FC236}">
                <a16:creationId xmlns:a16="http://schemas.microsoft.com/office/drawing/2014/main" id="{F85B80DF-1C70-5843-D1F2-34CCB0BB3AB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BCB9DEF1-5859-50A4-003D-B40D6357A7C6}"/>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2703854645"/>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1CD0DA4-9192-6A48-2E1D-F5AB7E72DC4E}"/>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CF8CE00F-6218-4475-3BBB-6ACACEC1DF70}"/>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6E3AAF0-A44A-87A2-460C-177C185F47B2}"/>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5" name="页脚占位符 4">
            <a:extLst>
              <a:ext uri="{FF2B5EF4-FFF2-40B4-BE49-F238E27FC236}">
                <a16:creationId xmlns:a16="http://schemas.microsoft.com/office/drawing/2014/main" id="{919B6D51-AB29-5202-2498-4619B3F50BB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FBD4D5FC-54AD-EE22-C34F-9E57F919FCD4}"/>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951275595"/>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57C60F-5A9A-E753-5F1B-38DB73C3B39E}"/>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72FD3C36-A5CD-9688-AE9A-F02AFCEF81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4B6FC1CE-45BE-E248-2C4A-3588923BC1A0}"/>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5" name="页脚占位符 4">
            <a:extLst>
              <a:ext uri="{FF2B5EF4-FFF2-40B4-BE49-F238E27FC236}">
                <a16:creationId xmlns:a16="http://schemas.microsoft.com/office/drawing/2014/main" id="{2310CD07-A9CD-5948-31EA-98319EA8A842}"/>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A320F73-4C33-BFFD-F890-1375F178762C}"/>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486865532"/>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AE5F03-5478-437A-576B-382E08593838}"/>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C702042C-F504-825D-D9E2-56041C062EE9}"/>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A5B85C0-44B3-FFA8-5A44-0A6CC6D68A4C}"/>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5" name="页脚占位符 4">
            <a:extLst>
              <a:ext uri="{FF2B5EF4-FFF2-40B4-BE49-F238E27FC236}">
                <a16:creationId xmlns:a16="http://schemas.microsoft.com/office/drawing/2014/main" id="{6C717341-FB99-FD67-DFED-F4EC8CC307D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8E945DB-65D7-23BC-D8D8-E6B95128A8FE}"/>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3674119885"/>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7C9431-9B98-BF08-4F21-A72B31630B02}"/>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F57CEDF9-6F7F-54F8-E9E4-E58A5DD923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51761BE5-E178-3AD9-CDB2-1D4D1113F9CF}"/>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5" name="页脚占位符 4">
            <a:extLst>
              <a:ext uri="{FF2B5EF4-FFF2-40B4-BE49-F238E27FC236}">
                <a16:creationId xmlns:a16="http://schemas.microsoft.com/office/drawing/2014/main" id="{7FB71327-046E-94BF-3D19-1AA9AB12741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8FA881B-54FF-1713-077A-7647B746F0CC}"/>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3101845713"/>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9D52C8-5AC4-3B5E-D451-47ADEC3177A2}"/>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D50B872D-C877-0B06-A226-80DACC36A297}"/>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3E5F16BD-C627-B654-AE5F-5F8F342FF36E}"/>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59534364-B4AC-D305-2FA6-5DD0FC5FE375}"/>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6" name="页脚占位符 5">
            <a:extLst>
              <a:ext uri="{FF2B5EF4-FFF2-40B4-BE49-F238E27FC236}">
                <a16:creationId xmlns:a16="http://schemas.microsoft.com/office/drawing/2014/main" id="{CBF51590-B5B9-06DA-57EC-A226BD76EBE6}"/>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DDB10BCD-F5D8-4E3A-5EA5-C45CA1691DE1}"/>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91594075"/>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00843F-F2EE-AB79-C8AC-67CEEEFAA8D8}"/>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FEDF3EC4-42F2-EA64-E952-CFCDBBBCE3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A2C6255F-1664-4A39-33A3-60A80AEB3620}"/>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5DE4D0A1-E5B9-1A9F-8726-62D5E69F61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C4682728-6EC9-7564-2EE1-C1B4735605C8}"/>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A6207D2D-6823-1CDA-A0AB-88CFD691999F}"/>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8" name="页脚占位符 7">
            <a:extLst>
              <a:ext uri="{FF2B5EF4-FFF2-40B4-BE49-F238E27FC236}">
                <a16:creationId xmlns:a16="http://schemas.microsoft.com/office/drawing/2014/main" id="{1BC9BAE2-7E1C-2229-5CB5-08DCB9E8F61C}"/>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71DE615B-7824-F56B-A049-19B2F3D3F518}"/>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4078592046"/>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03AEB8-7581-C50F-0788-A486A2554FFB}"/>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82976E15-C5A6-C483-7C5C-E7041F38547F}"/>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4" name="页脚占位符 3">
            <a:extLst>
              <a:ext uri="{FF2B5EF4-FFF2-40B4-BE49-F238E27FC236}">
                <a16:creationId xmlns:a16="http://schemas.microsoft.com/office/drawing/2014/main" id="{C871D5AF-4076-9E13-65B6-3BD3C93D0F23}"/>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0C4BD7C7-CA5C-6457-55BB-E60EAF92D529}"/>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1976857333"/>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68C05EF-D2CB-6220-100A-9BDCD668D953}"/>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3" name="页脚占位符 2">
            <a:extLst>
              <a:ext uri="{FF2B5EF4-FFF2-40B4-BE49-F238E27FC236}">
                <a16:creationId xmlns:a16="http://schemas.microsoft.com/office/drawing/2014/main" id="{5D68392E-24F3-1236-17DD-0D99AB1564CD}"/>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C5E7767F-2C9C-94F3-5025-D899BD76B750}"/>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2164146994"/>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AC604-C262-DC26-8D9F-DECE191C8265}"/>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B465C2E8-5D4B-2E6D-D0A2-7026510072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6AB103A3-73E0-B2D9-DEE0-E31A714236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59B3834A-ED8C-B7A2-8FA3-42D4E0097B3C}"/>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6" name="页脚占位符 5">
            <a:extLst>
              <a:ext uri="{FF2B5EF4-FFF2-40B4-BE49-F238E27FC236}">
                <a16:creationId xmlns:a16="http://schemas.microsoft.com/office/drawing/2014/main" id="{11132B3E-AF39-D16C-7517-FA393F13BCC8}"/>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C49ACB8C-FFC3-B74B-F7DD-34200257AB6A}"/>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277198671"/>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25B22F-BEEC-57F8-352E-F5BCA1CE782A}"/>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E4394EC8-9136-52A7-5E63-550DECDD8D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7A48DB34-ACA0-1F2F-C30D-FDE8DEE6F6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230969B5-82CD-F3C3-83E1-1C6701111C7C}"/>
              </a:ext>
            </a:extLst>
          </p:cNvPr>
          <p:cNvSpPr>
            <a:spLocks noGrp="1"/>
          </p:cNvSpPr>
          <p:nvPr>
            <p:ph type="dt" sz="half" idx="10"/>
          </p:nvPr>
        </p:nvSpPr>
        <p:spPr/>
        <p:txBody>
          <a:bodyPr/>
          <a:lstStyle/>
          <a:p>
            <a:fld id="{F44D1FB7-6EE4-0340-943A-874CE9C9D315}" type="datetimeFigureOut">
              <a:rPr kumimoji="1" lang="zh-CN" altLang="en-US" smtClean="0"/>
              <a:t>2022/10/10</a:t>
            </a:fld>
            <a:endParaRPr kumimoji="1" lang="zh-CN" altLang="en-US"/>
          </a:p>
        </p:txBody>
      </p:sp>
      <p:sp>
        <p:nvSpPr>
          <p:cNvPr id="6" name="页脚占位符 5">
            <a:extLst>
              <a:ext uri="{FF2B5EF4-FFF2-40B4-BE49-F238E27FC236}">
                <a16:creationId xmlns:a16="http://schemas.microsoft.com/office/drawing/2014/main" id="{6A08A68D-60C2-EED1-1E5A-1D2ABB870C2A}"/>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379AA4AC-AFC6-9733-618C-6F633BB68E26}"/>
              </a:ext>
            </a:extLst>
          </p:cNvPr>
          <p:cNvSpPr>
            <a:spLocks noGrp="1"/>
          </p:cNvSpPr>
          <p:nvPr>
            <p:ph type="sldNum" sz="quarter" idx="12"/>
          </p:nvPr>
        </p:nvSpPr>
        <p:spPr/>
        <p:txBody>
          <a:body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3573019783"/>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CE68F25-F21C-68F1-BBAE-911FE309CD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02C6621F-48EA-2BD4-659A-6CCF4CF1DF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08827E74-13A7-4071-F386-BE393E8683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4D1FB7-6EE4-0340-943A-874CE9C9D315}" type="datetimeFigureOut">
              <a:rPr kumimoji="1" lang="zh-CN" altLang="en-US" smtClean="0"/>
              <a:t>2022/10/10</a:t>
            </a:fld>
            <a:endParaRPr kumimoji="1" lang="zh-CN" altLang="en-US"/>
          </a:p>
        </p:txBody>
      </p:sp>
      <p:sp>
        <p:nvSpPr>
          <p:cNvPr id="5" name="页脚占位符 4">
            <a:extLst>
              <a:ext uri="{FF2B5EF4-FFF2-40B4-BE49-F238E27FC236}">
                <a16:creationId xmlns:a16="http://schemas.microsoft.com/office/drawing/2014/main" id="{87B59018-11A3-F6AB-55C4-E907ECC4AF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12E01686-5A26-7895-979A-EE1F3357C3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80DBD2-14D4-7649-8E89-AEBBEC45919D}" type="slidenum">
              <a:rPr kumimoji="1" lang="zh-CN" altLang="en-US" smtClean="0"/>
              <a:t>‹#›</a:t>
            </a:fld>
            <a:endParaRPr kumimoji="1" lang="zh-CN" altLang="en-US"/>
          </a:p>
        </p:txBody>
      </p:sp>
    </p:spTree>
    <p:extLst>
      <p:ext uri="{BB962C8B-B14F-4D97-AF65-F5344CB8AC3E}">
        <p14:creationId xmlns:p14="http://schemas.microsoft.com/office/powerpoint/2010/main" val="13693758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anchor="ctr">
            <a:normAutofit/>
          </a:bodyPr>
          <a:lstStyle/>
          <a:p>
            <a:r>
              <a:rPr lang="zh-CN"/>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a:normAutofit/>
          </a:bodyPr>
          <a:lstStyle/>
          <a:p>
            <a:pPr lvl="0"/>
            <a:r>
              <a:rPr lang="zh-CN"/>
              <a:t>单击此处编辑母版文本样式</a:t>
            </a:r>
          </a:p>
          <a:p>
            <a:pPr lvl="1"/>
            <a:r>
              <a:rPr lang="zh-CN"/>
              <a:t>二级</a:t>
            </a:r>
          </a:p>
          <a:p>
            <a:pPr lvl="2"/>
            <a:r>
              <a:rPr lang="zh-CN"/>
              <a:t>三级</a:t>
            </a:r>
          </a:p>
          <a:p>
            <a:pPr lvl="3"/>
            <a:r>
              <a:rPr lang="zh-CN"/>
              <a:t>四级</a:t>
            </a:r>
          </a:p>
          <a:p>
            <a:pPr lvl="4"/>
            <a:r>
              <a:rPr lang="zh-CN"/>
              <a:t>五级</a:t>
            </a:r>
          </a:p>
        </p:txBody>
      </p:sp>
      <p:sp>
        <p:nvSpPr>
          <p:cNvPr id="4" name="日期占位符 3"/>
          <p:cNvSpPr>
            <a:spLocks noGrp="1"/>
          </p:cNvSpPr>
          <p:nvPr>
            <p:ph type="dt" idx="2"/>
          </p:nvPr>
        </p:nvSpPr>
        <p:spPr>
          <a:xfrm>
            <a:off x="838200" y="6356350"/>
            <a:ext cx="2743200" cy="365125"/>
          </a:xfrm>
          <a:prstGeom prst="rect">
            <a:avLst/>
          </a:prstGeom>
        </p:spPr>
        <p:txBody>
          <a:bodyPr vert="horz" lIns="91440" tIns="45720" rIns="91440" bIns="45720" anchor="ctr"/>
          <a:lstStyle>
            <a:lvl1pPr lvl="0" algn="l">
              <a:defRPr sz="1200" b="1" i="0">
                <a:solidFill>
                  <a:schemeClr val="tx1">
                    <a:tint val="75000"/>
                  </a:schemeClr>
                </a:solidFill>
                <a:latin typeface="Source Han Sans CN Bold"/>
              </a:defRPr>
            </a:lvl1pPr>
          </a:lstStyle>
          <a:p>
            <a:fld id="{D8E48170-234A-45A9-BA18-EB5F9F299700}" type="datetimeFigureOut">
              <a:rPr lang="en-US" altLang="zh-CN"/>
              <a:t>10/10/22</a:t>
            </a:fld>
            <a:endParaRPr lang="zh-CN"/>
          </a:p>
        </p:txBody>
      </p:sp>
      <p:sp>
        <p:nvSpPr>
          <p:cNvPr id="5" name="页脚占位符 4"/>
          <p:cNvSpPr>
            <a:spLocks noGrp="1"/>
          </p:cNvSpPr>
          <p:nvPr>
            <p:ph type="ftr" idx="3"/>
          </p:nvPr>
        </p:nvSpPr>
        <p:spPr>
          <a:xfrm>
            <a:off x="4038600" y="6356350"/>
            <a:ext cx="4114800" cy="365125"/>
          </a:xfrm>
          <a:prstGeom prst="rect">
            <a:avLst/>
          </a:prstGeom>
        </p:spPr>
        <p:txBody>
          <a:bodyPr vert="horz" lIns="91440" tIns="45720" rIns="91440" bIns="45720" anchor="ctr"/>
          <a:lstStyle>
            <a:lvl1pPr lvl="0" algn="ctr">
              <a:defRPr sz="1200" b="1" i="0">
                <a:solidFill>
                  <a:schemeClr val="tx1">
                    <a:tint val="75000"/>
                  </a:schemeClr>
                </a:solidFill>
                <a:latin typeface="Source Han Sans CN Bold"/>
              </a:defRPr>
            </a:lvl1pPr>
          </a:lstStyle>
          <a:p>
            <a:endParaRPr lang="zh-CN"/>
          </a:p>
        </p:txBody>
      </p:sp>
      <p:sp>
        <p:nvSpPr>
          <p:cNvPr id="6" name="灯片编号占位符 5"/>
          <p:cNvSpPr>
            <a:spLocks noGrp="1"/>
          </p:cNvSpPr>
          <p:nvPr>
            <p:ph type="sldNum" idx="4"/>
          </p:nvPr>
        </p:nvSpPr>
        <p:spPr>
          <a:xfrm>
            <a:off x="8610600" y="6356350"/>
            <a:ext cx="2743200" cy="365125"/>
          </a:xfrm>
          <a:prstGeom prst="rect">
            <a:avLst/>
          </a:prstGeom>
        </p:spPr>
        <p:txBody>
          <a:bodyPr vert="horz" lIns="91440" tIns="45720" rIns="91440" bIns="45720" anchor="ctr"/>
          <a:lstStyle>
            <a:lvl1pPr lvl="0" algn="r">
              <a:defRPr sz="1200" b="1" i="0">
                <a:solidFill>
                  <a:schemeClr val="tx1">
                    <a:tint val="75000"/>
                  </a:schemeClr>
                </a:solidFill>
                <a:latin typeface="Source Han Sans CN Bold"/>
              </a:defRPr>
            </a:lvl1pPr>
          </a:lstStyle>
          <a:p>
            <a:fld id="{13BEB98F-7A2F-46AB-AD99-CC9999768B61}" type="slidenum">
              <a:rPr lang="zh-CN"/>
              <a:t>‹#›</a:t>
            </a:fld>
            <a:endParaRPr lang="zh-CN"/>
          </a:p>
        </p:txBody>
      </p:sp>
    </p:spTree>
    <p:extLst>
      <p:ext uri="{BB962C8B-B14F-4D97-AF65-F5344CB8AC3E}">
        <p14:creationId xmlns:p14="http://schemas.microsoft.com/office/powerpoint/2010/main" val="3001379522"/>
      </p:ext>
    </p:extLst>
  </p:cSld>
  <p:clrMap bg1="lt1" tx1="dk1" bg2="lt2" tx2="dk2" accent1="accent1" accent2="accent2" accent3="accent3" accent4="accent4" accent5="accent5" accent6="accent6" hlink="hlink" folHlink="folHlink"/>
  <p:sldLayoutIdLst>
    <p:sldLayoutId id="2147483666" r:id="rId1"/>
  </p:sldLayoutIdLst>
  <p:txStyles>
    <p:titleStyle>
      <a:lvl1pPr lvl="0" algn="l" defTabSz="914400">
        <a:lnSpc>
          <a:spcPct val="90000"/>
        </a:lnSpc>
        <a:spcBef>
          <a:spcPct val="0"/>
        </a:spcBef>
        <a:buNone/>
        <a:defRPr sz="4400" b="1" i="0" kern="1200">
          <a:solidFill>
            <a:schemeClr val="tx1"/>
          </a:solidFill>
          <a:latin typeface="Source Han Sans CN Bold"/>
          <a:ea typeface="OPPOSans B"/>
        </a:defRPr>
      </a:lvl1pPr>
    </p:titleStyle>
    <p:bodyStyle>
      <a:lvl1pPr marL="228600" lvl="0" indent="-228600" algn="l" defTabSz="914400">
        <a:lnSpc>
          <a:spcPct val="90000"/>
        </a:lnSpc>
        <a:spcBef>
          <a:spcPts val="1000"/>
        </a:spcBef>
        <a:buFont typeface="Arial" charset="0"/>
        <a:buChar char="•"/>
        <a:defRPr sz="2800" b="1" i="0" kern="1200">
          <a:solidFill>
            <a:schemeClr val="tx1"/>
          </a:solidFill>
          <a:latin typeface="Source Han Sans CN Bold"/>
          <a:ea typeface="OPPOSans B"/>
        </a:defRPr>
      </a:lvl1pPr>
      <a:lvl2pPr marL="685800" lvl="1" indent="-228600" algn="l" defTabSz="914400">
        <a:lnSpc>
          <a:spcPct val="90000"/>
        </a:lnSpc>
        <a:spcBef>
          <a:spcPts val="500"/>
        </a:spcBef>
        <a:buFont typeface="Arial" charset="0"/>
        <a:buChar char="•"/>
        <a:defRPr sz="2400" b="1" i="0" kern="1200">
          <a:solidFill>
            <a:schemeClr val="tx1"/>
          </a:solidFill>
          <a:latin typeface="Source Han Sans CN Bold"/>
          <a:ea typeface="OPPOSans B"/>
        </a:defRPr>
      </a:lvl2pPr>
      <a:lvl3pPr marL="1143000" lvl="2" indent="-228600" algn="l" defTabSz="914400">
        <a:lnSpc>
          <a:spcPct val="90000"/>
        </a:lnSpc>
        <a:spcBef>
          <a:spcPts val="500"/>
        </a:spcBef>
        <a:buFont typeface="Arial" charset="0"/>
        <a:buChar char="•"/>
        <a:defRPr sz="2000" b="1" i="0" kern="1200">
          <a:solidFill>
            <a:schemeClr val="tx1"/>
          </a:solidFill>
          <a:latin typeface="Source Han Sans CN Bold"/>
          <a:ea typeface="OPPOSans B"/>
        </a:defRPr>
      </a:lvl3pPr>
      <a:lvl4pPr marL="1600200" lvl="3" indent="-228600" algn="l" defTabSz="914400">
        <a:lnSpc>
          <a:spcPct val="90000"/>
        </a:lnSpc>
        <a:spcBef>
          <a:spcPts val="500"/>
        </a:spcBef>
        <a:buFont typeface="Arial" charset="0"/>
        <a:buChar char="•"/>
        <a:defRPr sz="1800" b="1" i="0" kern="1200">
          <a:solidFill>
            <a:schemeClr val="tx1"/>
          </a:solidFill>
          <a:latin typeface="Source Han Sans CN Bold"/>
          <a:ea typeface="OPPOSans B"/>
        </a:defRPr>
      </a:lvl4pPr>
      <a:lvl5pPr marL="2057400" lvl="4" indent="-228600" algn="l" defTabSz="914400">
        <a:lnSpc>
          <a:spcPct val="90000"/>
        </a:lnSpc>
        <a:spcBef>
          <a:spcPts val="500"/>
        </a:spcBef>
        <a:buFont typeface="Arial" charset="0"/>
        <a:buChar char="•"/>
        <a:defRPr sz="1800" b="1" i="0" kern="1200">
          <a:solidFill>
            <a:schemeClr val="tx1"/>
          </a:solidFill>
          <a:latin typeface="Source Han Sans CN Bold"/>
          <a:ea typeface="OPPOSans B"/>
        </a:defRPr>
      </a:lvl5pPr>
      <a:lvl6pPr marL="2514600" lvl="5" indent="-228600" algn="l" defTabSz="914400">
        <a:lnSpc>
          <a:spcPct val="90000"/>
        </a:lnSpc>
        <a:spcBef>
          <a:spcPts val="500"/>
        </a:spcBef>
        <a:buFont typeface="Arial" charset="0"/>
        <a:buChar char="•"/>
        <a:defRPr sz="1800" kern="1200">
          <a:solidFill>
            <a:schemeClr val="tx1"/>
          </a:solidFill>
          <a:latin typeface="Gilroy-Bold"/>
          <a:ea typeface="OPPOSans B"/>
        </a:defRPr>
      </a:lvl6pPr>
      <a:lvl7pPr marL="2971800" lvl="6" indent="-228600" algn="l" defTabSz="914400">
        <a:lnSpc>
          <a:spcPct val="90000"/>
        </a:lnSpc>
        <a:spcBef>
          <a:spcPts val="500"/>
        </a:spcBef>
        <a:buFont typeface="Arial" charset="0"/>
        <a:buChar char="•"/>
        <a:defRPr sz="1800" kern="1200">
          <a:solidFill>
            <a:schemeClr val="tx1"/>
          </a:solidFill>
          <a:latin typeface="Gilroy-Bold"/>
          <a:ea typeface="OPPOSans B"/>
        </a:defRPr>
      </a:lvl7pPr>
      <a:lvl8pPr marL="3429000" lvl="7" indent="-228600" algn="l" defTabSz="914400">
        <a:lnSpc>
          <a:spcPct val="90000"/>
        </a:lnSpc>
        <a:spcBef>
          <a:spcPts val="500"/>
        </a:spcBef>
        <a:buFont typeface="Arial" charset="0"/>
        <a:buChar char="•"/>
        <a:defRPr sz="1800" kern="1200">
          <a:solidFill>
            <a:schemeClr val="tx1"/>
          </a:solidFill>
          <a:latin typeface="Gilroy-Bold"/>
          <a:ea typeface="OPPOSans B"/>
        </a:defRPr>
      </a:lvl8pPr>
      <a:lvl9pPr marL="3886200" lvl="8" indent="-228600" algn="l" defTabSz="914400">
        <a:lnSpc>
          <a:spcPct val="90000"/>
        </a:lnSpc>
        <a:spcBef>
          <a:spcPts val="500"/>
        </a:spcBef>
        <a:buFont typeface="Arial" charset="0"/>
        <a:buChar char="•"/>
        <a:defRPr sz="1800" kern="1200">
          <a:solidFill>
            <a:schemeClr val="tx1"/>
          </a:solidFill>
          <a:latin typeface="Gilroy-Bold"/>
          <a:ea typeface="OPPOSans B"/>
        </a:defRPr>
      </a:lvl9pPr>
    </p:bodyStyle>
    <p:otherStyle>
      <a:lvl1pPr marL="0" lvl="0" algn="l" defTabSz="914400">
        <a:defRPr sz="1800" kern="1200">
          <a:solidFill>
            <a:schemeClr val="tx1"/>
          </a:solidFill>
          <a:latin typeface="Gilroy-Bold"/>
          <a:ea typeface="OPPOSans B"/>
        </a:defRPr>
      </a:lvl1pPr>
      <a:lvl2pPr marL="457200" lvl="1" algn="l" defTabSz="914400">
        <a:defRPr sz="1800" kern="1200">
          <a:solidFill>
            <a:schemeClr val="tx1"/>
          </a:solidFill>
          <a:latin typeface="Gilroy-Bold"/>
          <a:ea typeface="OPPOSans B"/>
        </a:defRPr>
      </a:lvl2pPr>
      <a:lvl3pPr marL="914400" lvl="2" algn="l" defTabSz="914400">
        <a:defRPr sz="1800" kern="1200">
          <a:solidFill>
            <a:schemeClr val="tx1"/>
          </a:solidFill>
          <a:latin typeface="Gilroy-Bold"/>
          <a:ea typeface="OPPOSans B"/>
        </a:defRPr>
      </a:lvl3pPr>
      <a:lvl4pPr marL="1371600" lvl="3" algn="l" defTabSz="914400">
        <a:defRPr sz="1800" kern="1200">
          <a:solidFill>
            <a:schemeClr val="tx1"/>
          </a:solidFill>
          <a:latin typeface="Gilroy-Bold"/>
          <a:ea typeface="OPPOSans B"/>
        </a:defRPr>
      </a:lvl4pPr>
      <a:lvl5pPr marL="1828800" lvl="4" algn="l" defTabSz="914400">
        <a:defRPr sz="1800" kern="1200">
          <a:solidFill>
            <a:schemeClr val="tx1"/>
          </a:solidFill>
          <a:latin typeface="Gilroy-Bold"/>
          <a:ea typeface="OPPOSans B"/>
        </a:defRPr>
      </a:lvl5pPr>
      <a:lvl6pPr marL="2286000" lvl="5" algn="l" defTabSz="914400">
        <a:defRPr sz="1800" kern="1200">
          <a:solidFill>
            <a:schemeClr val="tx1"/>
          </a:solidFill>
          <a:latin typeface="Gilroy-Bold"/>
          <a:ea typeface="OPPOSans B"/>
        </a:defRPr>
      </a:lvl6pPr>
      <a:lvl7pPr marL="2743200" lvl="6" algn="l" defTabSz="914400">
        <a:defRPr sz="1800" kern="1200">
          <a:solidFill>
            <a:schemeClr val="tx1"/>
          </a:solidFill>
          <a:latin typeface="Gilroy-Bold"/>
          <a:ea typeface="OPPOSans B"/>
        </a:defRPr>
      </a:lvl7pPr>
      <a:lvl8pPr marL="3200400" lvl="7" algn="l" defTabSz="914400">
        <a:defRPr sz="1800" kern="1200">
          <a:solidFill>
            <a:schemeClr val="tx1"/>
          </a:solidFill>
          <a:latin typeface="Gilroy-Bold"/>
          <a:ea typeface="OPPOSans B"/>
        </a:defRPr>
      </a:lvl8pPr>
      <a:lvl9pPr marL="3657600" lvl="8" algn="l" defTabSz="914400">
        <a:defRPr sz="1800" kern="1200">
          <a:solidFill>
            <a:schemeClr val="tx1"/>
          </a:solidFill>
          <a:latin typeface="Gilroy-Bold"/>
          <a:ea typeface="OPPOSans B"/>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image" Target="../media/image1.emf"/><Relationship Id="rId7" Type="http://schemas.openxmlformats.org/officeDocument/2006/relationships/image" Target="../media/image5.emf"/><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11" Type="http://schemas.openxmlformats.org/officeDocument/2006/relationships/image" Target="../media/image9.emf"/><Relationship Id="rId5" Type="http://schemas.openxmlformats.org/officeDocument/2006/relationships/image" Target="../media/image3.emf"/><Relationship Id="rId10" Type="http://schemas.openxmlformats.org/officeDocument/2006/relationships/image" Target="../media/image8.emf"/><Relationship Id="rId4" Type="http://schemas.openxmlformats.org/officeDocument/2006/relationships/image" Target="../media/image2.emf"/><Relationship Id="rId9" Type="http://schemas.openxmlformats.org/officeDocument/2006/relationships/image" Target="../media/image7.emf"/></Relationships>
</file>

<file path=ppt/slides/_rels/slide10.xml.rels><?xml version="1.0" encoding="UTF-8" standalone="yes"?>
<Relationships xmlns="http://schemas.openxmlformats.org/package/2006/relationships"><Relationship Id="rId3" Type="http://schemas.openxmlformats.org/officeDocument/2006/relationships/image" Target="../media/image2.emf"/><Relationship Id="rId7"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9.emf"/><Relationship Id="rId4" Type="http://schemas.openxmlformats.org/officeDocument/2006/relationships/image" Target="../media/image3.emf"/></Relationships>
</file>

<file path=ppt/slides/_rels/slide1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emf"/><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9.emf"/><Relationship Id="rId4" Type="http://schemas.openxmlformats.org/officeDocument/2006/relationships/image" Target="../media/image3.emf"/></Relationships>
</file>

<file path=ppt/slides/_rels/slide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9.emf"/><Relationship Id="rId4" Type="http://schemas.openxmlformats.org/officeDocument/2006/relationships/image" Target="../media/image3.emf"/></Relationships>
</file>

<file path=ppt/slides/_rels/slide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9.emf"/><Relationship Id="rId4" Type="http://schemas.openxmlformats.org/officeDocument/2006/relationships/image" Target="../media/image3.emf"/></Relationships>
</file>

<file path=ppt/slides/_rels/slide1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9.emf"/><Relationship Id="rId4" Type="http://schemas.openxmlformats.org/officeDocument/2006/relationships/image" Target="../media/image3.emf"/></Relationships>
</file>

<file path=ppt/slides/_rels/slide15.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22.emf"/><Relationship Id="rId7" Type="http://schemas.openxmlformats.org/officeDocument/2006/relationships/image" Target="../media/image7.emf"/><Relationship Id="rId2" Type="http://schemas.openxmlformats.org/officeDocument/2006/relationships/image" Target="../media/image1.emf"/><Relationship Id="rId1" Type="http://schemas.openxmlformats.org/officeDocument/2006/relationships/slideLayout" Target="../slideLayouts/slideLayout12.xml"/><Relationship Id="rId6" Type="http://schemas.openxmlformats.org/officeDocument/2006/relationships/image" Target="../media/image6.emf"/><Relationship Id="rId5" Type="http://schemas.openxmlformats.org/officeDocument/2006/relationships/image" Target="../media/image9.emf"/><Relationship Id="rId4" Type="http://schemas.openxmlformats.org/officeDocument/2006/relationships/image" Target="../media/image3.emf"/></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9.emf"/><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9.emf"/></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9.emf"/></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9.emf"/><Relationship Id="rId4" Type="http://schemas.openxmlformats.org/officeDocument/2006/relationships/image" Target="../media/image3.emf"/></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1.png"/><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1.png"/><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16.png"/><Relationship Id="rId2"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1.png"/><Relationship Id="rId4" Type="http://schemas.openxmlformats.org/officeDocument/2006/relationships/image" Target="../media/image9.emf"/></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18.png"/><Relationship Id="rId2"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1.png"/><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81EBA8A5-ADE4-E4B8-5D22-585EB4600956}"/>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r="12628"/>
          <a:stretch/>
        </p:blipFill>
        <p:spPr>
          <a:xfrm>
            <a:off x="7904835" y="625461"/>
            <a:ext cx="4287165" cy="3159380"/>
          </a:xfrm>
          <a:prstGeom prst="rect">
            <a:avLst/>
          </a:prstGeom>
        </p:spPr>
      </p:pic>
      <p:pic>
        <p:nvPicPr>
          <p:cNvPr id="15" name="图片 14">
            <a:extLst>
              <a:ext uri="{FF2B5EF4-FFF2-40B4-BE49-F238E27FC236}">
                <a16:creationId xmlns:a16="http://schemas.microsoft.com/office/drawing/2014/main" id="{7773F843-4EB6-6BEA-E647-78FFBA1D2DCC}"/>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r="12628"/>
          <a:stretch/>
        </p:blipFill>
        <p:spPr>
          <a:xfrm>
            <a:off x="7904835" y="3753850"/>
            <a:ext cx="4287165" cy="3159380"/>
          </a:xfrm>
          <a:prstGeom prst="rect">
            <a:avLst/>
          </a:prstGeom>
        </p:spPr>
      </p:pic>
      <p:sp>
        <p:nvSpPr>
          <p:cNvPr id="5" name="矩形 4">
            <a:extLst>
              <a:ext uri="{FF2B5EF4-FFF2-40B4-BE49-F238E27FC236}">
                <a16:creationId xmlns:a16="http://schemas.microsoft.com/office/drawing/2014/main" id="{0C964E66-8932-3CB5-C179-6C0B3CBE274B}"/>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4"/>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5"/>
          <a:stretch>
            <a:fillRect/>
          </a:stretch>
        </p:blipFill>
        <p:spPr>
          <a:xfrm>
            <a:off x="10475947" y="162321"/>
            <a:ext cx="1492364" cy="288000"/>
          </a:xfrm>
          <a:prstGeom prst="rect">
            <a:avLst/>
          </a:prstGeom>
        </p:spPr>
      </p:pic>
      <p:sp>
        <p:nvSpPr>
          <p:cNvPr id="59" name="文本框 58">
            <a:extLst>
              <a:ext uri="{FF2B5EF4-FFF2-40B4-BE49-F238E27FC236}">
                <a16:creationId xmlns:a16="http://schemas.microsoft.com/office/drawing/2014/main" id="{D55C48EC-4AE3-F65D-9952-DB157C9CD1C0}"/>
              </a:ext>
            </a:extLst>
          </p:cNvPr>
          <p:cNvSpPr txBox="1"/>
          <p:nvPr/>
        </p:nvSpPr>
        <p:spPr>
          <a:xfrm>
            <a:off x="10516954" y="5518423"/>
            <a:ext cx="1224655" cy="307777"/>
          </a:xfrm>
          <a:prstGeom prst="rect">
            <a:avLst/>
          </a:prstGeom>
          <a:noFill/>
        </p:spPr>
        <p:txBody>
          <a:bodyPr wrap="square" rtlCol="0">
            <a:spAutoFit/>
          </a:bodyPr>
          <a:lstStyle/>
          <a:p>
            <a:pPr algn="r"/>
            <a:r>
              <a:rPr kumimoji="1" lang="en-US" altLang="zh-CN" sz="1400" b="1" dirty="0">
                <a:solidFill>
                  <a:schemeClr val="tx1">
                    <a:lumMod val="85000"/>
                    <a:lumOff val="15000"/>
                  </a:schemeClr>
                </a:solidFill>
                <a:latin typeface="Alibaba PuHuiTi 2.0 95 ExtraBol" pitchFamily="18" charset="-122"/>
                <a:ea typeface="Alibaba PuHuiTi 2.0 95 ExtraBol" pitchFamily="18" charset="-122"/>
                <a:cs typeface="Alibaba PuHuiTi 2.0 95 ExtraBol" pitchFamily="18" charset="-122"/>
              </a:rPr>
              <a:t>…</a:t>
            </a:r>
            <a:r>
              <a:rPr kumimoji="1" lang="zh-CN" altLang="en-US" sz="1400" b="1" dirty="0">
                <a:solidFill>
                  <a:schemeClr val="tx1">
                    <a:lumMod val="85000"/>
                    <a:lumOff val="15000"/>
                  </a:schemeClr>
                </a:solidFill>
                <a:latin typeface="Alibaba PuHuiTi 2.0 95 ExtraBol" pitchFamily="18" charset="-122"/>
                <a:ea typeface="Alibaba PuHuiTi 2.0 95 ExtraBol" pitchFamily="18" charset="-122"/>
                <a:cs typeface="Alibaba PuHuiTi 2.0 95 ExtraBol" pitchFamily="18" charset="-122"/>
              </a:rPr>
              <a:t> </a:t>
            </a:r>
            <a:r>
              <a:rPr kumimoji="1" lang="en-US" altLang="zh-CN" sz="1400" b="1" dirty="0">
                <a:solidFill>
                  <a:schemeClr val="tx1">
                    <a:lumMod val="85000"/>
                    <a:lumOff val="15000"/>
                  </a:schemeClr>
                </a:solidFill>
                <a:latin typeface="Alibaba PuHuiTi 2.0 95 ExtraBol" pitchFamily="18" charset="-122"/>
                <a:ea typeface="Alibaba PuHuiTi 2.0 95 ExtraBol" pitchFamily="18" charset="-122"/>
                <a:cs typeface="Alibaba PuHuiTi 2.0 95 ExtraBol" pitchFamily="18" charset="-122"/>
              </a:rPr>
              <a:t>…</a:t>
            </a:r>
            <a:endParaRPr kumimoji="1" lang="zh-CN" altLang="en-US" sz="1100" dirty="0">
              <a:solidFill>
                <a:schemeClr val="tx1">
                  <a:lumMod val="85000"/>
                  <a:lumOff val="15000"/>
                </a:schemeClr>
              </a:solidFill>
              <a:latin typeface="Alibaba PuHuiTi 2.0 65 Medium" pitchFamily="18" charset="-122"/>
              <a:ea typeface="Alibaba PuHuiTi 2.0 65 Medium" pitchFamily="18" charset="-122"/>
              <a:cs typeface="Alibaba PuHuiTi 2.0 65 Medium" pitchFamily="18" charset="-122"/>
            </a:endParaRPr>
          </a:p>
        </p:txBody>
      </p:sp>
      <p:pic>
        <p:nvPicPr>
          <p:cNvPr id="77" name="图片 76">
            <a:extLst>
              <a:ext uri="{FF2B5EF4-FFF2-40B4-BE49-F238E27FC236}">
                <a16:creationId xmlns:a16="http://schemas.microsoft.com/office/drawing/2014/main" id="{086ADE32-DD03-62E9-0ED1-8211BB21704E}"/>
              </a:ext>
            </a:extLst>
          </p:cNvPr>
          <p:cNvPicPr>
            <a:picLocks noChangeAspect="1"/>
          </p:cNvPicPr>
          <p:nvPr/>
        </p:nvPicPr>
        <p:blipFill>
          <a:blip r:embed="rId6"/>
          <a:stretch>
            <a:fillRect/>
          </a:stretch>
        </p:blipFill>
        <p:spPr>
          <a:xfrm>
            <a:off x="9080346" y="1736100"/>
            <a:ext cx="864000" cy="864000"/>
          </a:xfrm>
          <a:prstGeom prst="rect">
            <a:avLst/>
          </a:prstGeom>
        </p:spPr>
      </p:pic>
      <p:pic>
        <p:nvPicPr>
          <p:cNvPr id="78" name="图片 77">
            <a:extLst>
              <a:ext uri="{FF2B5EF4-FFF2-40B4-BE49-F238E27FC236}">
                <a16:creationId xmlns:a16="http://schemas.microsoft.com/office/drawing/2014/main" id="{21F2B8F5-181C-1CB6-7D0C-BCE1546608E4}"/>
              </a:ext>
            </a:extLst>
          </p:cNvPr>
          <p:cNvPicPr>
            <a:picLocks noChangeAspect="1"/>
          </p:cNvPicPr>
          <p:nvPr/>
        </p:nvPicPr>
        <p:blipFill>
          <a:blip r:embed="rId7"/>
          <a:stretch>
            <a:fillRect/>
          </a:stretch>
        </p:blipFill>
        <p:spPr>
          <a:xfrm>
            <a:off x="10487522" y="2359082"/>
            <a:ext cx="864000" cy="864000"/>
          </a:xfrm>
          <a:prstGeom prst="rect">
            <a:avLst/>
          </a:prstGeom>
        </p:spPr>
      </p:pic>
      <p:pic>
        <p:nvPicPr>
          <p:cNvPr id="79" name="图片 78">
            <a:extLst>
              <a:ext uri="{FF2B5EF4-FFF2-40B4-BE49-F238E27FC236}">
                <a16:creationId xmlns:a16="http://schemas.microsoft.com/office/drawing/2014/main" id="{D7F85B9C-021B-FB3C-86A1-3163C71BF98D}"/>
              </a:ext>
            </a:extLst>
          </p:cNvPr>
          <p:cNvPicPr>
            <a:picLocks noChangeAspect="1"/>
          </p:cNvPicPr>
          <p:nvPr/>
        </p:nvPicPr>
        <p:blipFill>
          <a:blip r:embed="rId8"/>
          <a:stretch>
            <a:fillRect/>
          </a:stretch>
        </p:blipFill>
        <p:spPr>
          <a:xfrm>
            <a:off x="9080346" y="4406536"/>
            <a:ext cx="864000" cy="864000"/>
          </a:xfrm>
          <a:prstGeom prst="rect">
            <a:avLst/>
          </a:prstGeom>
        </p:spPr>
      </p:pic>
      <p:pic>
        <p:nvPicPr>
          <p:cNvPr id="80" name="图片 79">
            <a:extLst>
              <a:ext uri="{FF2B5EF4-FFF2-40B4-BE49-F238E27FC236}">
                <a16:creationId xmlns:a16="http://schemas.microsoft.com/office/drawing/2014/main" id="{9E6F3900-E5CF-5259-C6EC-B93AA6B1F9D2}"/>
              </a:ext>
            </a:extLst>
          </p:cNvPr>
          <p:cNvPicPr>
            <a:picLocks noChangeAspect="1"/>
          </p:cNvPicPr>
          <p:nvPr/>
        </p:nvPicPr>
        <p:blipFill>
          <a:blip r:embed="rId9"/>
          <a:stretch>
            <a:fillRect/>
          </a:stretch>
        </p:blipFill>
        <p:spPr>
          <a:xfrm>
            <a:off x="10517504" y="3736230"/>
            <a:ext cx="864000" cy="864000"/>
          </a:xfrm>
          <a:prstGeom prst="rect">
            <a:avLst/>
          </a:prstGeom>
        </p:spPr>
      </p:pic>
      <p:pic>
        <p:nvPicPr>
          <p:cNvPr id="81" name="图片 80">
            <a:extLst>
              <a:ext uri="{FF2B5EF4-FFF2-40B4-BE49-F238E27FC236}">
                <a16:creationId xmlns:a16="http://schemas.microsoft.com/office/drawing/2014/main" id="{68106A70-5328-1641-4D69-53F0E8DE7FDA}"/>
              </a:ext>
            </a:extLst>
          </p:cNvPr>
          <p:cNvPicPr>
            <a:picLocks noChangeAspect="1"/>
          </p:cNvPicPr>
          <p:nvPr/>
        </p:nvPicPr>
        <p:blipFill>
          <a:blip r:embed="rId10"/>
          <a:stretch>
            <a:fillRect/>
          </a:stretch>
        </p:blipFill>
        <p:spPr>
          <a:xfrm>
            <a:off x="9080346" y="3066175"/>
            <a:ext cx="864000" cy="864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11"/>
          <a:stretch>
            <a:fillRect/>
          </a:stretch>
        </p:blipFill>
        <p:spPr>
          <a:xfrm>
            <a:off x="333923" y="142643"/>
            <a:ext cx="1703470" cy="398007"/>
          </a:xfrm>
          <a:prstGeom prst="rect">
            <a:avLst/>
          </a:prstGeom>
        </p:spPr>
      </p:pic>
      <p:grpSp>
        <p:nvGrpSpPr>
          <p:cNvPr id="2" name="组合 1">
            <a:extLst>
              <a:ext uri="{FF2B5EF4-FFF2-40B4-BE49-F238E27FC236}">
                <a16:creationId xmlns:a16="http://schemas.microsoft.com/office/drawing/2014/main" id="{79AF711A-369E-D508-C736-DA4B9DD0B6B9}"/>
              </a:ext>
            </a:extLst>
          </p:cNvPr>
          <p:cNvGrpSpPr/>
          <p:nvPr/>
        </p:nvGrpSpPr>
        <p:grpSpPr>
          <a:xfrm>
            <a:off x="603291" y="1442824"/>
            <a:ext cx="6485787" cy="3323140"/>
            <a:chOff x="947432" y="3391980"/>
            <a:chExt cx="5973096" cy="1908687"/>
          </a:xfrm>
        </p:grpSpPr>
        <p:sp>
          <p:nvSpPr>
            <p:cNvPr id="3" name="矩形 2">
              <a:extLst>
                <a:ext uri="{FF2B5EF4-FFF2-40B4-BE49-F238E27FC236}">
                  <a16:creationId xmlns:a16="http://schemas.microsoft.com/office/drawing/2014/main" id="{B967A67E-0681-7FA8-46AF-FFE85AFB9D37}"/>
                </a:ext>
              </a:extLst>
            </p:cNvPr>
            <p:cNvSpPr/>
            <p:nvPr/>
          </p:nvSpPr>
          <p:spPr>
            <a:xfrm>
              <a:off x="947432" y="3391980"/>
              <a:ext cx="5973096" cy="1908687"/>
            </a:xfrm>
            <a:prstGeom prst="rect">
              <a:avLst/>
            </a:prstGeom>
            <a:solidFill>
              <a:schemeClr val="bg1"/>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3">
              <a:extLst>
                <a:ext uri="{FF2B5EF4-FFF2-40B4-BE49-F238E27FC236}">
                  <a16:creationId xmlns:a16="http://schemas.microsoft.com/office/drawing/2014/main" id="{E3B7CE92-817C-F0A2-E178-9C1095CB55A9}"/>
                </a:ext>
              </a:extLst>
            </p:cNvPr>
            <p:cNvSpPr txBox="1"/>
            <p:nvPr/>
          </p:nvSpPr>
          <p:spPr>
            <a:xfrm>
              <a:off x="1334904" y="3641254"/>
              <a:ext cx="5585624" cy="441938"/>
            </a:xfrm>
            <a:prstGeom prst="rect">
              <a:avLst/>
            </a:prstGeom>
            <a:noFill/>
          </p:spPr>
          <p:txBody>
            <a:bodyPr wrap="square" rtlCol="0">
              <a:spAutoFit/>
            </a:bodyPr>
            <a:lstStyle/>
            <a:p>
              <a:r>
                <a:rPr kumimoji="1" lang="en-US" altLang="zh-CN" sz="4400" b="1" dirty="0" err="1">
                  <a:solidFill>
                    <a:srgbClr val="2B2B2B"/>
                  </a:solidFill>
                  <a:latin typeface="Microsoft YaHei" panose="020B0503020204020204" pitchFamily="34" charset="-122"/>
                  <a:ea typeface="Microsoft YaHei" panose="020B0503020204020204" pitchFamily="34" charset="-122"/>
                  <a:cs typeface="Alibaba PuHuiTi 2.0 65 Medium" pitchFamily="18" charset="-122"/>
                </a:rPr>
                <a:t>Dokit</a:t>
              </a:r>
              <a:r>
                <a:rPr kumimoji="1" lang="zh-CN" altLang="en-US" sz="4400" b="1" dirty="0">
                  <a:solidFill>
                    <a:srgbClr val="2B2B2B"/>
                  </a:solidFill>
                  <a:latin typeface="Microsoft YaHei" panose="020B0503020204020204" pitchFamily="34" charset="-122"/>
                  <a:ea typeface="Microsoft YaHei" panose="020B0503020204020204" pitchFamily="34" charset="-122"/>
                  <a:cs typeface="Alibaba PuHuiTi 2.0 65 Medium" pitchFamily="18" charset="-122"/>
                </a:rPr>
                <a:t> 耗电检测</a:t>
              </a:r>
            </a:p>
          </p:txBody>
        </p:sp>
      </p:grpSp>
      <p:grpSp>
        <p:nvGrpSpPr>
          <p:cNvPr id="12" name="组合 11">
            <a:extLst>
              <a:ext uri="{FF2B5EF4-FFF2-40B4-BE49-F238E27FC236}">
                <a16:creationId xmlns:a16="http://schemas.microsoft.com/office/drawing/2014/main" id="{786AB00A-BD8D-AFF6-FACE-AA8A1BCE555F}"/>
              </a:ext>
            </a:extLst>
          </p:cNvPr>
          <p:cNvGrpSpPr/>
          <p:nvPr/>
        </p:nvGrpSpPr>
        <p:grpSpPr>
          <a:xfrm>
            <a:off x="1007135" y="4481275"/>
            <a:ext cx="6363533" cy="1608700"/>
            <a:chOff x="1034341" y="3834154"/>
            <a:chExt cx="6363533" cy="1608700"/>
          </a:xfrm>
        </p:grpSpPr>
        <p:grpSp>
          <p:nvGrpSpPr>
            <p:cNvPr id="16" name="组合 15">
              <a:extLst>
                <a:ext uri="{FF2B5EF4-FFF2-40B4-BE49-F238E27FC236}">
                  <a16:creationId xmlns:a16="http://schemas.microsoft.com/office/drawing/2014/main" id="{B5B17C79-6D92-B1B2-422D-9E79E26F0DAC}"/>
                </a:ext>
              </a:extLst>
            </p:cNvPr>
            <p:cNvGrpSpPr/>
            <p:nvPr/>
          </p:nvGrpSpPr>
          <p:grpSpPr>
            <a:xfrm>
              <a:off x="1034341" y="3834154"/>
              <a:ext cx="6363533" cy="1608700"/>
              <a:chOff x="2528137" y="3425877"/>
              <a:chExt cx="4259384" cy="2119578"/>
            </a:xfrm>
          </p:grpSpPr>
          <p:sp>
            <p:nvSpPr>
              <p:cNvPr id="17" name="矩形 16">
                <a:extLst>
                  <a:ext uri="{FF2B5EF4-FFF2-40B4-BE49-F238E27FC236}">
                    <a16:creationId xmlns:a16="http://schemas.microsoft.com/office/drawing/2014/main" id="{F5DA7DFC-4AC6-D1EE-5044-6A4991AD9CCE}"/>
                  </a:ext>
                </a:extLst>
              </p:cNvPr>
              <p:cNvSpPr/>
              <p:nvPr/>
            </p:nvSpPr>
            <p:spPr>
              <a:xfrm>
                <a:off x="2528137" y="3425877"/>
                <a:ext cx="4259384" cy="2119578"/>
              </a:xfrm>
              <a:prstGeom prst="rect">
                <a:avLst/>
              </a:prstGeom>
              <a:solidFill>
                <a:schemeClr val="bg1"/>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文本框 17">
                <a:extLst>
                  <a:ext uri="{FF2B5EF4-FFF2-40B4-BE49-F238E27FC236}">
                    <a16:creationId xmlns:a16="http://schemas.microsoft.com/office/drawing/2014/main" id="{ED745EE3-857F-4D37-BC8E-0387345F7348}"/>
                  </a:ext>
                </a:extLst>
              </p:cNvPr>
              <p:cNvSpPr txBox="1"/>
              <p:nvPr/>
            </p:nvSpPr>
            <p:spPr>
              <a:xfrm>
                <a:off x="2729536" y="3897971"/>
                <a:ext cx="2071197" cy="1227283"/>
              </a:xfrm>
              <a:prstGeom prst="rect">
                <a:avLst/>
              </a:prstGeom>
              <a:noFill/>
            </p:spPr>
            <p:txBody>
              <a:bodyPr wrap="square" rtlCol="0">
                <a:spAutoFit/>
              </a:bodyPr>
              <a:lstStyle/>
              <a:p>
                <a:pPr>
                  <a:lnSpc>
                    <a:spcPct val="130000"/>
                  </a:lnSpc>
                </a:pPr>
                <a:r>
                  <a:rPr kumimoji="1" lang="zh-CN" altLang="en-US" sz="2200" b="1" dirty="0">
                    <a:solidFill>
                      <a:srgbClr val="2B2B2B"/>
                    </a:solidFill>
                    <a:latin typeface="Microsoft YaHei" panose="020B0503020204020204" pitchFamily="34" charset="-122"/>
                    <a:ea typeface="Microsoft YaHei" panose="020B0503020204020204" pitchFamily="34" charset="-122"/>
                    <a:cs typeface="Alibaba PuHuiTi 2.0 65 Medium" pitchFamily="18" charset="-122"/>
                  </a:rPr>
                  <a:t>学生：</a:t>
                </a:r>
                <a:r>
                  <a:rPr kumimoji="1" lang="zh-CN" altLang="en-US" sz="2200" dirty="0">
                    <a:solidFill>
                      <a:srgbClr val="2B2B2B"/>
                    </a:solidFill>
                    <a:latin typeface="Microsoft YaHei Light" panose="020B0503020204020204" pitchFamily="34" charset="-122"/>
                    <a:ea typeface="Microsoft YaHei Light" panose="020B0503020204020204" pitchFamily="34" charset="-122"/>
                    <a:cs typeface="Alibaba PuHuiTi 2.0 65 Medium" pitchFamily="18" charset="-122"/>
                  </a:rPr>
                  <a:t>陶泽华</a:t>
                </a:r>
                <a:endParaRPr kumimoji="1" lang="en-US" altLang="zh-CN" sz="2200" dirty="0">
                  <a:solidFill>
                    <a:srgbClr val="2B2B2B"/>
                  </a:solidFill>
                  <a:latin typeface="Microsoft YaHei Light" panose="020B0503020204020204" pitchFamily="34" charset="-122"/>
                  <a:ea typeface="Microsoft YaHei Light" panose="020B0503020204020204" pitchFamily="34" charset="-122"/>
                  <a:cs typeface="Alibaba PuHuiTi 2.0 65 Medium" pitchFamily="18" charset="-122"/>
                </a:endParaRPr>
              </a:p>
              <a:p>
                <a:pPr>
                  <a:lnSpc>
                    <a:spcPct val="130000"/>
                  </a:lnSpc>
                </a:pPr>
                <a:r>
                  <a:rPr kumimoji="1" lang="zh-CN" altLang="en-US" sz="2200" b="1" dirty="0">
                    <a:solidFill>
                      <a:srgbClr val="2B2B2B"/>
                    </a:solidFill>
                    <a:latin typeface="Microsoft YaHei" panose="020B0503020204020204" pitchFamily="34" charset="-122"/>
                    <a:ea typeface="Microsoft YaHei" panose="020B0503020204020204" pitchFamily="34" charset="-122"/>
                    <a:cs typeface="Alibaba PuHuiTi 2.0 65 Medium" pitchFamily="18" charset="-122"/>
                  </a:rPr>
                  <a:t>导师：</a:t>
                </a:r>
                <a:r>
                  <a:rPr kumimoji="1" lang="zh-CN" altLang="en-US" sz="2200" b="1" dirty="0">
                    <a:solidFill>
                      <a:srgbClr val="2B2B2B"/>
                    </a:solidFill>
                    <a:latin typeface="Microsoft YaHei Light" panose="020B0503020204020204" pitchFamily="34" charset="-122"/>
                    <a:ea typeface="Microsoft YaHei Light" panose="020B0503020204020204" pitchFamily="34" charset="-122"/>
                    <a:cs typeface="Alibaba PuHuiTi 2.0 65 Medium" pitchFamily="18" charset="-122"/>
                  </a:rPr>
                  <a:t>何颖</a:t>
                </a:r>
                <a:endParaRPr kumimoji="1" lang="en-US" altLang="zh-CN" sz="2200" b="1" dirty="0">
                  <a:solidFill>
                    <a:srgbClr val="2B2B2B"/>
                  </a:solidFill>
                  <a:latin typeface="Microsoft YaHei" panose="020B0503020204020204" pitchFamily="34" charset="-122"/>
                  <a:ea typeface="Microsoft YaHei" panose="020B0503020204020204" pitchFamily="34" charset="-122"/>
                  <a:cs typeface="Alibaba PuHuiTi 2.0 65 Medium" pitchFamily="18" charset="-122"/>
                </a:endParaRPr>
              </a:p>
            </p:txBody>
          </p:sp>
        </p:grpSp>
        <p:sp>
          <p:nvSpPr>
            <p:cNvPr id="11" name="文本框 10">
              <a:extLst>
                <a:ext uri="{FF2B5EF4-FFF2-40B4-BE49-F238E27FC236}">
                  <a16:creationId xmlns:a16="http://schemas.microsoft.com/office/drawing/2014/main" id="{3A739A17-C991-F75A-642F-71803FC7B8AD}"/>
                </a:ext>
              </a:extLst>
            </p:cNvPr>
            <p:cNvSpPr txBox="1"/>
            <p:nvPr/>
          </p:nvSpPr>
          <p:spPr>
            <a:xfrm>
              <a:off x="3873390" y="4178605"/>
              <a:ext cx="3094375" cy="931473"/>
            </a:xfrm>
            <a:prstGeom prst="rect">
              <a:avLst/>
            </a:prstGeom>
            <a:noFill/>
          </p:spPr>
          <p:txBody>
            <a:bodyPr wrap="square" rtlCol="0">
              <a:spAutoFit/>
            </a:bodyPr>
            <a:lstStyle/>
            <a:p>
              <a:pPr>
                <a:lnSpc>
                  <a:spcPct val="130000"/>
                </a:lnSpc>
              </a:pPr>
              <a:r>
                <a:rPr kumimoji="1" lang="zh-CN" altLang="en-US" sz="2200" b="1" dirty="0">
                  <a:solidFill>
                    <a:srgbClr val="2B2B2B"/>
                  </a:solidFill>
                  <a:latin typeface="Microsoft YaHei" panose="020B0503020204020204" pitchFamily="34" charset="-122"/>
                  <a:ea typeface="Microsoft YaHei" panose="020B0503020204020204" pitchFamily="34" charset="-122"/>
                  <a:cs typeface="Alibaba PuHuiTi 2.0 65 Medium" pitchFamily="18" charset="-122"/>
                </a:rPr>
                <a:t>学校：</a:t>
              </a:r>
              <a:r>
                <a:rPr kumimoji="1" lang="zh-CN" altLang="en-US" sz="2200" b="1" dirty="0">
                  <a:solidFill>
                    <a:srgbClr val="2B2B2B"/>
                  </a:solidFill>
                  <a:latin typeface="Microsoft YaHei Light" panose="020B0503020204020204" pitchFamily="34" charset="-122"/>
                  <a:ea typeface="Microsoft YaHei Light" panose="020B0503020204020204" pitchFamily="34" charset="-122"/>
                  <a:cs typeface="Alibaba PuHuiTi 2.0 65 Medium" pitchFamily="18" charset="-122"/>
                </a:rPr>
                <a:t>南京</a:t>
              </a:r>
              <a:r>
                <a:rPr kumimoji="1" lang="zh-CN" altLang="en-US" sz="2200" dirty="0">
                  <a:solidFill>
                    <a:srgbClr val="2B2B2B"/>
                  </a:solidFill>
                  <a:latin typeface="Microsoft YaHei Light" panose="020B0503020204020204" pitchFamily="34" charset="-122"/>
                  <a:ea typeface="Microsoft YaHei Light" panose="020B0503020204020204" pitchFamily="34" charset="-122"/>
                  <a:cs typeface="Alibaba PuHuiTi 2.0 65 Medium" pitchFamily="18" charset="-122"/>
                </a:rPr>
                <a:t>大学</a:t>
              </a:r>
              <a:endParaRPr kumimoji="1" lang="en-US" altLang="zh-CN" sz="2200" b="1" dirty="0">
                <a:solidFill>
                  <a:srgbClr val="2B2B2B"/>
                </a:solidFill>
                <a:latin typeface="Microsoft YaHei" panose="020B0503020204020204" pitchFamily="34" charset="-122"/>
                <a:ea typeface="Microsoft YaHei" panose="020B0503020204020204" pitchFamily="34" charset="-122"/>
                <a:cs typeface="Alibaba PuHuiTi 2.0 65 Medium" pitchFamily="18" charset="-122"/>
              </a:endParaRPr>
            </a:p>
            <a:p>
              <a:pPr>
                <a:lnSpc>
                  <a:spcPct val="130000"/>
                </a:lnSpc>
              </a:pPr>
              <a:r>
                <a:rPr kumimoji="1" lang="zh-CN" altLang="en-US" sz="2200" b="1" dirty="0">
                  <a:solidFill>
                    <a:srgbClr val="2B2B2B"/>
                  </a:solidFill>
                  <a:latin typeface="Microsoft YaHei" panose="020B0503020204020204" pitchFamily="34" charset="-122"/>
                  <a:ea typeface="Microsoft YaHei" panose="020B0503020204020204" pitchFamily="34" charset="-122"/>
                  <a:cs typeface="Alibaba PuHuiTi 2.0 65 Medium" pitchFamily="18" charset="-122"/>
                </a:rPr>
                <a:t>时间：</a:t>
              </a:r>
              <a:r>
                <a:rPr kumimoji="1" lang="en-US" altLang="zh-CN" sz="2200" dirty="0">
                  <a:solidFill>
                    <a:srgbClr val="2B2B2B"/>
                  </a:solidFill>
                  <a:latin typeface="Microsoft YaHei Light" panose="020B0503020204020204" pitchFamily="34" charset="-122"/>
                  <a:ea typeface="Microsoft YaHei Light" panose="020B0503020204020204" pitchFamily="34" charset="-122"/>
                  <a:cs typeface="Alibaba PuHuiTi 2.0 65 Medium" pitchFamily="18" charset="-122"/>
                </a:rPr>
                <a:t>2022/10/3</a:t>
              </a:r>
            </a:p>
          </p:txBody>
        </p:sp>
      </p:grpSp>
      <p:pic>
        <p:nvPicPr>
          <p:cNvPr id="10" name="图片 9" descr="图标&#10;&#10;描述已自动生成">
            <a:extLst>
              <a:ext uri="{FF2B5EF4-FFF2-40B4-BE49-F238E27FC236}">
                <a16:creationId xmlns:a16="http://schemas.microsoft.com/office/drawing/2014/main" id="{355B5759-9A14-6760-87E1-32C15FBE2519}"/>
              </a:ext>
            </a:extLst>
          </p:cNvPr>
          <p:cNvPicPr>
            <a:picLocks noChangeAspect="1"/>
          </p:cNvPicPr>
          <p:nvPr/>
        </p:nvPicPr>
        <p:blipFill>
          <a:blip r:embed="rId12"/>
          <a:stretch>
            <a:fillRect/>
          </a:stretch>
        </p:blipFill>
        <p:spPr>
          <a:xfrm>
            <a:off x="1096731" y="2836048"/>
            <a:ext cx="1155700" cy="1092200"/>
          </a:xfrm>
          <a:prstGeom prst="rect">
            <a:avLst/>
          </a:prstGeom>
        </p:spPr>
      </p:pic>
    </p:spTree>
    <p:extLst>
      <p:ext uri="{BB962C8B-B14F-4D97-AF65-F5344CB8AC3E}">
        <p14:creationId xmlns:p14="http://schemas.microsoft.com/office/powerpoint/2010/main" val="3212473687"/>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3"/>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4"/>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5"/>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6"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36550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课题进展与成果展示</a:t>
            </a:r>
          </a:p>
        </p:txBody>
      </p:sp>
      <p:sp>
        <p:nvSpPr>
          <p:cNvPr id="3" name="文本框 2">
            <a:extLst>
              <a:ext uri="{FF2B5EF4-FFF2-40B4-BE49-F238E27FC236}">
                <a16:creationId xmlns:a16="http://schemas.microsoft.com/office/drawing/2014/main" id="{CB6D58A1-D16C-6E18-F8D6-B8CD4A880FAF}"/>
              </a:ext>
            </a:extLst>
          </p:cNvPr>
          <p:cNvSpPr txBox="1"/>
          <p:nvPr/>
        </p:nvSpPr>
        <p:spPr>
          <a:xfrm>
            <a:off x="546038" y="1341719"/>
            <a:ext cx="9929909" cy="2862322"/>
          </a:xfrm>
          <a:prstGeom prst="rect">
            <a:avLst/>
          </a:prstGeom>
          <a:noFill/>
        </p:spPr>
        <p:txBody>
          <a:bodyPr wrap="square" rtlCol="0">
            <a:spAutoFit/>
          </a:bodyPr>
          <a:lstStyle/>
          <a:p>
            <a:r>
              <a:rPr kumimoji="1" lang="zh-CN" altLang="en-US" sz="2400" b="1" dirty="0">
                <a:latin typeface="Microsoft YaHei Light" panose="020B0503020204020204" pitchFamily="34" charset="-122"/>
                <a:ea typeface="Microsoft YaHei Light" panose="020B0503020204020204" pitchFamily="34" charset="-122"/>
              </a:rPr>
              <a:t>设备状态监控</a:t>
            </a:r>
            <a:endParaRPr kumimoji="1" lang="en-US" altLang="zh-CN" sz="2400" b="1" dirty="0">
              <a:latin typeface="Microsoft YaHei Light" panose="020B0503020204020204" pitchFamily="34" charset="-122"/>
              <a:ea typeface="Microsoft YaHei Light" panose="020B0503020204020204" pitchFamily="34" charset="-122"/>
            </a:endParaRPr>
          </a:p>
          <a:p>
            <a:endParaRPr kumimoji="1" lang="en-US" altLang="zh-CN" sz="2400" b="1" dirty="0">
              <a:latin typeface="Microsoft YaHei Light" panose="020B0503020204020204" pitchFamily="34" charset="-122"/>
              <a:ea typeface="Microsoft YaHei Light" panose="020B0503020204020204" pitchFamily="34" charset="-122"/>
            </a:endParaRPr>
          </a:p>
          <a:p>
            <a:r>
              <a:rPr kumimoji="1" lang="zh-CN" altLang="en-US" dirty="0">
                <a:latin typeface="Microsoft YaHei Light" panose="020B0503020204020204" pitchFamily="34" charset="-122"/>
                <a:ea typeface="Microsoft YaHei Light" panose="020B0503020204020204" pitchFamily="34" charset="-122"/>
              </a:rPr>
              <a:t>通过在</a:t>
            </a:r>
            <a:r>
              <a:rPr kumimoji="1" lang="en" altLang="zh-CN" dirty="0" err="1">
                <a:latin typeface="Microsoft YaHei Light" panose="020B0503020204020204" pitchFamily="34" charset="-122"/>
                <a:ea typeface="Microsoft YaHei Light" panose="020B0503020204020204" pitchFamily="34" charset="-122"/>
              </a:rPr>
              <a:t>onCreate</a:t>
            </a:r>
            <a:r>
              <a:rPr kumimoji="1" lang="zh-CN" altLang="en-US" dirty="0">
                <a:latin typeface="Microsoft YaHei Light" panose="020B0503020204020204" pitchFamily="34" charset="-122"/>
                <a:ea typeface="Microsoft YaHei Light" panose="020B0503020204020204" pitchFamily="34" charset="-122"/>
              </a:rPr>
              <a:t>生命周期方法中注册一个自己实现的</a:t>
            </a:r>
            <a:r>
              <a:rPr kumimoji="1" lang="en" altLang="zh-CN" dirty="0" err="1">
                <a:latin typeface="Microsoft YaHei Light" panose="020B0503020204020204" pitchFamily="34" charset="-122"/>
                <a:ea typeface="Microsoft YaHei Light" panose="020B0503020204020204" pitchFamily="34" charset="-122"/>
              </a:rPr>
              <a:t>DeviceStateListener</a:t>
            </a:r>
            <a:r>
              <a:rPr kumimoji="1" lang="zh-CN" altLang="en-US" dirty="0">
                <a:latin typeface="Microsoft YaHei Light" panose="020B0503020204020204" pitchFamily="34" charset="-122"/>
                <a:ea typeface="Microsoft YaHei Light" panose="020B0503020204020204" pitchFamily="34" charset="-122"/>
              </a:rPr>
              <a:t>监听器（它会接收设备屏幕状态以及设备充电状态的广播并调用相应的方法）用来监听屏幕点亮、屏幕熄灭和设备充电的事件。</a:t>
            </a:r>
          </a:p>
          <a:p>
            <a:endParaRPr kumimoji="1" lang="en-US" altLang="zh-CN" dirty="0">
              <a:latin typeface="Microsoft YaHei Light" panose="020B0503020204020204" pitchFamily="34" charset="-122"/>
              <a:ea typeface="Microsoft YaHei Light" panose="020B0503020204020204" pitchFamily="34" charset="-122"/>
            </a:endParaRPr>
          </a:p>
          <a:p>
            <a:r>
              <a:rPr kumimoji="1" lang="en" altLang="zh-CN" dirty="0" err="1">
                <a:latin typeface="Microsoft YaHei Light" panose="020B0503020204020204" pitchFamily="34" charset="-122"/>
                <a:ea typeface="Microsoft YaHei Light" panose="020B0503020204020204" pitchFamily="34" charset="-122"/>
              </a:rPr>
              <a:t>DeviceStateController</a:t>
            </a:r>
            <a:r>
              <a:rPr kumimoji="1" lang="zh-CN" altLang="en-US" dirty="0">
                <a:latin typeface="Microsoft YaHei Light" panose="020B0503020204020204" pitchFamily="34" charset="-122"/>
                <a:ea typeface="Microsoft YaHei Light" panose="020B0503020204020204" pitchFamily="34" charset="-122"/>
              </a:rPr>
              <a:t>是一个控制类，它持有设备的息屏时间、亮屏时间、充电时间和总的运行时间，根据这些时间可以计算出在监控的时间段内设备的息屏时间、亮屏时间、充电时间的占比。</a:t>
            </a:r>
          </a:p>
          <a:p>
            <a:endParaRPr kumimoji="1" lang="zh-CN" altLang="en-US" sz="2400" b="1" dirty="0">
              <a:latin typeface="Microsoft YaHei Light" panose="020B0503020204020204" pitchFamily="34" charset="-122"/>
              <a:ea typeface="Microsoft YaHei Light" panose="020B0503020204020204" pitchFamily="34" charset="-122"/>
            </a:endParaRPr>
          </a:p>
        </p:txBody>
      </p:sp>
      <p:pic>
        <p:nvPicPr>
          <p:cNvPr id="5" name="图片 4">
            <a:extLst>
              <a:ext uri="{FF2B5EF4-FFF2-40B4-BE49-F238E27FC236}">
                <a16:creationId xmlns:a16="http://schemas.microsoft.com/office/drawing/2014/main" id="{6DAD441F-4F97-5C50-291B-BB247EE0A109}"/>
              </a:ext>
            </a:extLst>
          </p:cNvPr>
          <p:cNvPicPr>
            <a:picLocks noChangeAspect="1"/>
          </p:cNvPicPr>
          <p:nvPr/>
        </p:nvPicPr>
        <p:blipFill>
          <a:blip r:embed="rId7"/>
          <a:stretch>
            <a:fillRect/>
          </a:stretch>
        </p:blipFill>
        <p:spPr>
          <a:xfrm>
            <a:off x="738833" y="4939747"/>
            <a:ext cx="9525000" cy="1153067"/>
          </a:xfrm>
          <a:prstGeom prst="rect">
            <a:avLst/>
          </a:prstGeom>
        </p:spPr>
      </p:pic>
    </p:spTree>
    <p:extLst>
      <p:ext uri="{BB962C8B-B14F-4D97-AF65-F5344CB8AC3E}">
        <p14:creationId xmlns:p14="http://schemas.microsoft.com/office/powerpoint/2010/main" val="4168049143"/>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3"/>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4"/>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5"/>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6"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36550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课题进展与成果展示</a:t>
            </a:r>
          </a:p>
        </p:txBody>
      </p:sp>
      <p:sp>
        <p:nvSpPr>
          <p:cNvPr id="3" name="文本框 2">
            <a:extLst>
              <a:ext uri="{FF2B5EF4-FFF2-40B4-BE49-F238E27FC236}">
                <a16:creationId xmlns:a16="http://schemas.microsoft.com/office/drawing/2014/main" id="{CB6D58A1-D16C-6E18-F8D6-B8CD4A880FAF}"/>
              </a:ext>
            </a:extLst>
          </p:cNvPr>
          <p:cNvSpPr txBox="1"/>
          <p:nvPr/>
        </p:nvSpPr>
        <p:spPr>
          <a:xfrm>
            <a:off x="287333" y="799326"/>
            <a:ext cx="6388520" cy="2339102"/>
          </a:xfrm>
          <a:prstGeom prst="rect">
            <a:avLst/>
          </a:prstGeom>
          <a:noFill/>
        </p:spPr>
        <p:txBody>
          <a:bodyPr wrap="square" rtlCol="0">
            <a:spAutoFit/>
          </a:bodyPr>
          <a:lstStyle/>
          <a:p>
            <a:r>
              <a:rPr kumimoji="1" lang="zh-CN" altLang="en-US" sz="2000" b="1" dirty="0">
                <a:latin typeface="Microsoft YaHei Light" panose="020B0503020204020204" pitchFamily="34" charset="-122"/>
                <a:ea typeface="Microsoft YaHei Light" panose="020B0503020204020204" pitchFamily="34" charset="-122"/>
              </a:rPr>
              <a:t>系统服务调用监控</a:t>
            </a:r>
            <a:endParaRPr kumimoji="1" lang="en-US" altLang="zh-CN" sz="2000" b="1" dirty="0">
              <a:latin typeface="Microsoft YaHei Light" panose="020B0503020204020204" pitchFamily="34" charset="-122"/>
              <a:ea typeface="Microsoft YaHei Light" panose="020B0503020204020204" pitchFamily="34" charset="-122"/>
            </a:endParaRPr>
          </a:p>
          <a:p>
            <a:pPr marL="457200" indent="-457200">
              <a:buFont typeface="+mj-lt"/>
              <a:buAutoNum type="arabicPeriod"/>
            </a:pPr>
            <a:r>
              <a:rPr kumimoji="1" lang="zh-CN" altLang="en-US" dirty="0">
                <a:latin typeface="Microsoft YaHei Light" panose="020B0503020204020204" pitchFamily="34" charset="-122"/>
                <a:ea typeface="Microsoft YaHei Light" panose="020B0503020204020204" pitchFamily="34" charset="-122"/>
              </a:rPr>
              <a:t>实现了一个基础的</a:t>
            </a:r>
            <a:r>
              <a:rPr kumimoji="1" lang="en" altLang="zh-CN" dirty="0" err="1">
                <a:latin typeface="Microsoft YaHei Light" panose="020B0503020204020204" pitchFamily="34" charset="-122"/>
                <a:ea typeface="Microsoft YaHei Light" panose="020B0503020204020204" pitchFamily="34" charset="-122"/>
              </a:rPr>
              <a:t>SystemServiceHooker</a:t>
            </a:r>
            <a:r>
              <a:rPr kumimoji="1" lang="zh-CN" altLang="en" dirty="0">
                <a:latin typeface="Microsoft YaHei Light" panose="020B0503020204020204" pitchFamily="34" charset="-122"/>
                <a:ea typeface="Microsoft YaHei Light" panose="020B0503020204020204" pitchFamily="34" charset="-122"/>
              </a:rPr>
              <a:t>类</a:t>
            </a:r>
            <a:r>
              <a:rPr kumimoji="1" lang="zh-CN" altLang="en-US" dirty="0">
                <a:latin typeface="Microsoft YaHei Light" panose="020B0503020204020204" pitchFamily="34" charset="-122"/>
                <a:ea typeface="Microsoft YaHei Light" panose="020B0503020204020204" pitchFamily="34" charset="-122"/>
              </a:rPr>
              <a:t>，用来对指定的系统服务进行</a:t>
            </a:r>
            <a:r>
              <a:rPr kumimoji="1" lang="en-US" altLang="zh-CN" dirty="0">
                <a:latin typeface="Microsoft YaHei Light" panose="020B0503020204020204" pitchFamily="34" charset="-122"/>
                <a:ea typeface="Microsoft YaHei Light" panose="020B0503020204020204" pitchFamily="34" charset="-122"/>
              </a:rPr>
              <a:t>hook</a:t>
            </a:r>
            <a:r>
              <a:rPr kumimoji="1" lang="zh-CN" altLang="en-US" dirty="0">
                <a:latin typeface="Microsoft YaHei Light" panose="020B0503020204020204" pitchFamily="34" charset="-122"/>
                <a:ea typeface="Microsoft YaHei Light" panose="020B0503020204020204" pitchFamily="34" charset="-122"/>
              </a:rPr>
              <a:t>，并抽象出</a:t>
            </a:r>
            <a:r>
              <a:rPr kumimoji="1" lang="en-US" altLang="zh-CN" dirty="0" err="1">
                <a:latin typeface="Microsoft YaHei Light" panose="020B0503020204020204" pitchFamily="34" charset="-122"/>
                <a:ea typeface="Microsoft YaHei Light" panose="020B0503020204020204" pitchFamily="34" charset="-122"/>
              </a:rPr>
              <a:t>ServiceHook</a:t>
            </a:r>
            <a:r>
              <a:rPr kumimoji="1" lang="en-US" altLang="zh-CN" dirty="0">
                <a:latin typeface="Microsoft YaHei Light" panose="020B0503020204020204" pitchFamily="34" charset="-122"/>
                <a:ea typeface="Microsoft YaHei Light" panose="020B0503020204020204" pitchFamily="34" charset="-122"/>
              </a:rPr>
              <a:t> Callback</a:t>
            </a:r>
            <a:r>
              <a:rPr kumimoji="1" lang="zh-CN" altLang="en-US" dirty="0">
                <a:latin typeface="Microsoft YaHei Light" panose="020B0503020204020204" pitchFamily="34" charset="-122"/>
                <a:ea typeface="Microsoft YaHei Light" panose="020B0503020204020204" pitchFamily="34" charset="-122"/>
              </a:rPr>
              <a:t>接口。</a:t>
            </a:r>
            <a:endParaRPr kumimoji="1" lang="en-US" altLang="zh-CN" dirty="0">
              <a:latin typeface="Microsoft YaHei Light" panose="020B0503020204020204" pitchFamily="34" charset="-122"/>
              <a:ea typeface="Microsoft YaHei Light" panose="020B0503020204020204" pitchFamily="34" charset="-122"/>
            </a:endParaRPr>
          </a:p>
          <a:p>
            <a:pPr marL="457200" indent="-457200">
              <a:buFont typeface="+mj-lt"/>
              <a:buAutoNum type="arabicPeriod"/>
            </a:pPr>
            <a:r>
              <a:rPr kumimoji="1" lang="zh-CN" altLang="en-US" dirty="0">
                <a:latin typeface="Microsoft YaHei Light" panose="020B0503020204020204" pitchFamily="34" charset="-122"/>
                <a:ea typeface="Microsoft YaHei Light" panose="020B0503020204020204" pitchFamily="34" charset="-122"/>
              </a:rPr>
              <a:t>各个具体的</a:t>
            </a:r>
            <a:r>
              <a:rPr kumimoji="1" lang="en-US" altLang="zh-CN" dirty="0" err="1">
                <a:latin typeface="Microsoft YaHei Light" panose="020B0503020204020204" pitchFamily="34" charset="-122"/>
                <a:ea typeface="Microsoft YaHei Light" panose="020B0503020204020204" pitchFamily="34" charset="-122"/>
              </a:rPr>
              <a:t>ServiceHooker</a:t>
            </a:r>
            <a:r>
              <a:rPr kumimoji="1" lang="zh-CN" altLang="en-US" dirty="0">
                <a:latin typeface="Microsoft YaHei Light" panose="020B0503020204020204" pitchFamily="34" charset="-122"/>
                <a:ea typeface="Microsoft YaHei Light" panose="020B0503020204020204" pitchFamily="34" charset="-122"/>
              </a:rPr>
              <a:t>可以通过实现</a:t>
            </a:r>
            <a:r>
              <a:rPr kumimoji="1" lang="en-US" altLang="zh-CN" dirty="0" err="1">
                <a:latin typeface="Microsoft YaHei Light" panose="020B0503020204020204" pitchFamily="34" charset="-122"/>
                <a:ea typeface="Microsoft YaHei Light" panose="020B0503020204020204" pitchFamily="34" charset="-122"/>
              </a:rPr>
              <a:t>ServiceHookCallback</a:t>
            </a:r>
            <a:r>
              <a:rPr kumimoji="1" lang="zh-CN" altLang="en-US" dirty="0">
                <a:latin typeface="Microsoft YaHei Light" panose="020B0503020204020204" pitchFamily="34" charset="-122"/>
                <a:ea typeface="Microsoft YaHei Light" panose="020B0503020204020204" pitchFamily="34" charset="-122"/>
              </a:rPr>
              <a:t>中对应的方法来对特定系统服务的方法上增加自己的实现，以此来实现对系统服务调用次数的监控。</a:t>
            </a:r>
          </a:p>
        </p:txBody>
      </p:sp>
      <p:pic>
        <p:nvPicPr>
          <p:cNvPr id="4" name="图片 3">
            <a:extLst>
              <a:ext uri="{FF2B5EF4-FFF2-40B4-BE49-F238E27FC236}">
                <a16:creationId xmlns:a16="http://schemas.microsoft.com/office/drawing/2014/main" id="{938030C0-7B15-29F6-5902-FA906016DE9F}"/>
              </a:ext>
            </a:extLst>
          </p:cNvPr>
          <p:cNvPicPr>
            <a:picLocks noChangeAspect="1"/>
          </p:cNvPicPr>
          <p:nvPr/>
        </p:nvPicPr>
        <p:blipFill>
          <a:blip r:embed="rId7"/>
          <a:stretch>
            <a:fillRect/>
          </a:stretch>
        </p:blipFill>
        <p:spPr>
          <a:xfrm>
            <a:off x="8446420" y="1043167"/>
            <a:ext cx="3745580" cy="2999339"/>
          </a:xfrm>
          <a:prstGeom prst="rect">
            <a:avLst/>
          </a:prstGeom>
        </p:spPr>
      </p:pic>
      <p:pic>
        <p:nvPicPr>
          <p:cNvPr id="11" name="图片 10">
            <a:extLst>
              <a:ext uri="{FF2B5EF4-FFF2-40B4-BE49-F238E27FC236}">
                <a16:creationId xmlns:a16="http://schemas.microsoft.com/office/drawing/2014/main" id="{1DFF5182-AC57-D241-2173-393CFAC9BD02}"/>
              </a:ext>
            </a:extLst>
          </p:cNvPr>
          <p:cNvPicPr>
            <a:picLocks noChangeAspect="1"/>
          </p:cNvPicPr>
          <p:nvPr/>
        </p:nvPicPr>
        <p:blipFill>
          <a:blip r:embed="rId8"/>
          <a:stretch>
            <a:fillRect/>
          </a:stretch>
        </p:blipFill>
        <p:spPr>
          <a:xfrm>
            <a:off x="643839" y="3138428"/>
            <a:ext cx="7464917" cy="3682495"/>
          </a:xfrm>
          <a:prstGeom prst="rect">
            <a:avLst/>
          </a:prstGeom>
        </p:spPr>
      </p:pic>
    </p:spTree>
    <p:extLst>
      <p:ext uri="{BB962C8B-B14F-4D97-AF65-F5344CB8AC3E}">
        <p14:creationId xmlns:p14="http://schemas.microsoft.com/office/powerpoint/2010/main" val="864977498"/>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3"/>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4"/>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5"/>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6"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36550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课题进展与成果展示</a:t>
            </a:r>
          </a:p>
        </p:txBody>
      </p:sp>
      <p:sp>
        <p:nvSpPr>
          <p:cNvPr id="3" name="文本框 2">
            <a:extLst>
              <a:ext uri="{FF2B5EF4-FFF2-40B4-BE49-F238E27FC236}">
                <a16:creationId xmlns:a16="http://schemas.microsoft.com/office/drawing/2014/main" id="{CB6D58A1-D16C-6E18-F8D6-B8CD4A880FAF}"/>
              </a:ext>
            </a:extLst>
          </p:cNvPr>
          <p:cNvSpPr txBox="1"/>
          <p:nvPr/>
        </p:nvSpPr>
        <p:spPr>
          <a:xfrm>
            <a:off x="0" y="793837"/>
            <a:ext cx="6378602" cy="5509200"/>
          </a:xfrm>
          <a:prstGeom prst="rect">
            <a:avLst/>
          </a:prstGeom>
          <a:noFill/>
        </p:spPr>
        <p:txBody>
          <a:bodyPr wrap="square" rtlCol="0">
            <a:spAutoFit/>
          </a:bodyPr>
          <a:lstStyle/>
          <a:p>
            <a:r>
              <a:rPr lang="en" altLang="zh-CN" sz="1100" dirty="0"/>
              <a:t>=================================================================</a:t>
            </a:r>
            <a:br>
              <a:rPr lang="en" altLang="zh-CN" sz="1100" dirty="0"/>
            </a:br>
            <a:r>
              <a:rPr lang="en" altLang="zh-CN" sz="1100" dirty="0"/>
              <a:t>2022/10/04/15:53:09~2022/10/04/15:53:16:(APP</a:t>
            </a:r>
            <a:r>
              <a:rPr lang="zh-CN" altLang="en-US" sz="1100" dirty="0">
                <a:effectLst/>
                <a:latin typeface="Menlo-Regular" panose="020B0609030804020204" pitchFamily="49" charset="0"/>
              </a:rPr>
              <a:t>处于前台运行</a:t>
            </a:r>
            <a:r>
              <a:rPr lang="en-US" altLang="zh-CN" sz="1100" dirty="0"/>
              <a:t>)</a:t>
            </a:r>
            <a:br>
              <a:rPr lang="en-US" altLang="zh-CN" sz="1100" dirty="0"/>
            </a:br>
            <a:r>
              <a:rPr lang="zh-CN" altLang="en-US" sz="1100" dirty="0">
                <a:effectLst/>
                <a:latin typeface="Menlo-Regular" panose="020B0609030804020204" pitchFamily="49" charset="0"/>
              </a:rPr>
              <a:t>搜索</a:t>
            </a:r>
            <a:r>
              <a:rPr lang="en" altLang="zh-CN" sz="1100" dirty="0" err="1"/>
              <a:t>wifi</a:t>
            </a:r>
            <a:r>
              <a:rPr lang="zh-CN" altLang="en-US" sz="1100" dirty="0">
                <a:effectLst/>
                <a:latin typeface="Menlo-Regular" panose="020B0609030804020204" pitchFamily="49" charset="0"/>
              </a:rPr>
              <a:t>的次数</a:t>
            </a:r>
            <a:r>
              <a:rPr lang="en-US" altLang="zh-CN" sz="1100" dirty="0"/>
              <a:t>: 1</a:t>
            </a:r>
            <a:br>
              <a:rPr lang="en-US" altLang="zh-CN" sz="1100" dirty="0"/>
            </a:br>
            <a:r>
              <a:rPr lang="zh-CN" altLang="en-US" sz="1100" dirty="0">
                <a:effectLst/>
                <a:latin typeface="Menlo-Regular" panose="020B0609030804020204" pitchFamily="49" charset="0"/>
              </a:rPr>
              <a:t>查询搜索结果次数</a:t>
            </a:r>
            <a:r>
              <a:rPr lang="en-US" altLang="zh-CN" sz="1100" dirty="0"/>
              <a:t>: 1</a:t>
            </a:r>
            <a:br>
              <a:rPr lang="en-US" altLang="zh-CN" sz="1100" dirty="0"/>
            </a:br>
            <a:r>
              <a:rPr lang="en" altLang="zh-CN" sz="1100" dirty="0"/>
              <a:t>GPS</a:t>
            </a:r>
            <a:r>
              <a:rPr lang="zh-CN" altLang="en-US" sz="1100" dirty="0">
                <a:effectLst/>
                <a:latin typeface="Menlo-Regular" panose="020B0609030804020204" pitchFamily="49" charset="0"/>
              </a:rPr>
              <a:t>请求扫描的次数</a:t>
            </a:r>
            <a:r>
              <a:rPr lang="en-US" altLang="zh-CN" sz="1100" dirty="0"/>
              <a:t>: 0</a:t>
            </a:r>
            <a:br>
              <a:rPr lang="en-US" altLang="zh-CN" sz="1100" dirty="0"/>
            </a:br>
            <a:r>
              <a:rPr lang="zh-CN" altLang="en-US" sz="1100" dirty="0">
                <a:effectLst/>
                <a:latin typeface="Menlo-Regular" panose="020B0609030804020204" pitchFamily="49" charset="0"/>
              </a:rPr>
              <a:t>搜索蓝牙的次数</a:t>
            </a:r>
            <a:r>
              <a:rPr lang="en-US" altLang="zh-CN" sz="1100" dirty="0"/>
              <a:t>: 0</a:t>
            </a:r>
            <a:br>
              <a:rPr lang="en-US" altLang="zh-CN" sz="1100" dirty="0"/>
            </a:br>
            <a:r>
              <a:rPr lang="zh-CN" altLang="en-US" sz="1100" dirty="0">
                <a:effectLst/>
                <a:latin typeface="Menlo-Regular" panose="020B0609030804020204" pitchFamily="49" charset="0"/>
              </a:rPr>
              <a:t>注册蓝牙的次数</a:t>
            </a:r>
            <a:r>
              <a:rPr lang="en-US" altLang="zh-CN" sz="1100" dirty="0"/>
              <a:t>: 2</a:t>
            </a:r>
            <a:br>
              <a:rPr lang="en-US" altLang="zh-CN" sz="1100" dirty="0"/>
            </a:br>
            <a:r>
              <a:rPr lang="zh-CN" altLang="en-US" sz="1100" dirty="0">
                <a:effectLst/>
                <a:latin typeface="Menlo-Regular" panose="020B0609030804020204" pitchFamily="49" charset="0"/>
              </a:rPr>
              <a:t>发现蓝牙的次数</a:t>
            </a:r>
            <a:r>
              <a:rPr lang="en-US" altLang="zh-CN" sz="1100" dirty="0"/>
              <a:t>: 1</a:t>
            </a:r>
            <a:br>
              <a:rPr lang="en-US" altLang="zh-CN" sz="1100" dirty="0"/>
            </a:br>
            <a:r>
              <a:rPr lang="zh-CN" altLang="en-US" sz="1100" dirty="0">
                <a:effectLst/>
                <a:latin typeface="Menlo-Regular" panose="020B0609030804020204" pitchFamily="49" charset="0"/>
              </a:rPr>
              <a:t>调用设置提醒服务的次数</a:t>
            </a:r>
            <a:r>
              <a:rPr lang="en-US" altLang="zh-CN" sz="1100" dirty="0"/>
              <a:t>: 1</a:t>
            </a:r>
            <a:br>
              <a:rPr lang="en-US" altLang="zh-CN" sz="1100" dirty="0"/>
            </a:br>
            <a:r>
              <a:rPr lang="zh-CN" altLang="en-US" sz="1100" dirty="0">
                <a:effectLst/>
                <a:latin typeface="Menlo-Regular" panose="020B0609030804020204" pitchFamily="49" charset="0"/>
              </a:rPr>
              <a:t>创建通知的次数</a:t>
            </a:r>
            <a:r>
              <a:rPr lang="en-US" altLang="zh-CN" sz="1100" dirty="0"/>
              <a:t>:1</a:t>
            </a:r>
            <a:br>
              <a:rPr lang="en-US" altLang="zh-CN" sz="1100" dirty="0"/>
            </a:br>
            <a:r>
              <a:rPr lang="zh-CN" altLang="en-US" sz="1100" dirty="0">
                <a:effectLst/>
                <a:latin typeface="Menlo-Regular" panose="020B0609030804020204" pitchFamily="49" charset="0"/>
              </a:rPr>
              <a:t>通知的次数</a:t>
            </a:r>
            <a:r>
              <a:rPr lang="en-US" altLang="zh-CN" sz="1100" dirty="0"/>
              <a:t>:1</a:t>
            </a:r>
            <a:br>
              <a:rPr lang="en-US" altLang="zh-CN" sz="1100" dirty="0"/>
            </a:br>
            <a:r>
              <a:rPr lang="zh-CN" altLang="en-US" sz="1100" dirty="0">
                <a:effectLst/>
                <a:latin typeface="Menlo-Regular" panose="020B0609030804020204" pitchFamily="49" charset="0"/>
              </a:rPr>
              <a:t>线程</a:t>
            </a:r>
            <a:r>
              <a:rPr lang="en" altLang="zh-CN" sz="1100" dirty="0" err="1"/>
              <a:t>owercomsumption</a:t>
            </a:r>
            <a:r>
              <a:rPr lang="zh-CN" altLang="en-US" sz="1100" dirty="0">
                <a:effectLst/>
                <a:latin typeface="Menlo-Regular" panose="020B0609030804020204" pitchFamily="49" charset="0"/>
              </a:rPr>
              <a:t>的</a:t>
            </a:r>
            <a:r>
              <a:rPr lang="en" altLang="zh-CN" sz="1100" dirty="0"/>
              <a:t>jiffy</a:t>
            </a:r>
            <a:r>
              <a:rPr lang="zh-CN" altLang="en-US" sz="1100" dirty="0">
                <a:effectLst/>
                <a:latin typeface="Menlo-Regular" panose="020B0609030804020204" pitchFamily="49" charset="0"/>
              </a:rPr>
              <a:t>消耗</a:t>
            </a:r>
            <a:r>
              <a:rPr lang="en-US" altLang="zh-CN" sz="1100" dirty="0"/>
              <a:t>:19|</a:t>
            </a:r>
            <a:r>
              <a:rPr lang="zh-CN" altLang="en-US" sz="1100" dirty="0">
                <a:effectLst/>
                <a:latin typeface="Menlo-Regular" panose="020B0609030804020204" pitchFamily="49" charset="0"/>
              </a:rPr>
              <a:t>线程状态</a:t>
            </a:r>
            <a:r>
              <a:rPr lang="en-US" altLang="zh-CN" sz="1100" dirty="0"/>
              <a:t>:</a:t>
            </a:r>
            <a:r>
              <a:rPr lang="en" altLang="zh-CN" sz="1100" dirty="0"/>
              <a:t>R</a:t>
            </a:r>
            <a:br>
              <a:rPr lang="en" altLang="zh-CN" sz="1100" dirty="0"/>
            </a:br>
            <a:r>
              <a:rPr lang="zh-CN" altLang="en-US" sz="1100" dirty="0">
                <a:effectLst/>
                <a:latin typeface="Menlo-Regular" panose="020B0609030804020204" pitchFamily="49" charset="0"/>
              </a:rPr>
              <a:t>线程</a:t>
            </a:r>
            <a:r>
              <a:rPr lang="en" altLang="zh-CN" sz="1100" dirty="0"/>
              <a:t>Jit thread pool</a:t>
            </a:r>
            <a:r>
              <a:rPr lang="zh-CN" altLang="en-US" sz="1100" dirty="0">
                <a:effectLst/>
                <a:latin typeface="Menlo-Regular" panose="020B0609030804020204" pitchFamily="49" charset="0"/>
              </a:rPr>
              <a:t>的</a:t>
            </a:r>
            <a:r>
              <a:rPr lang="en" altLang="zh-CN" sz="1100" dirty="0"/>
              <a:t>jiffy</a:t>
            </a:r>
            <a:r>
              <a:rPr lang="zh-CN" altLang="en-US" sz="1100" dirty="0">
                <a:effectLst/>
                <a:latin typeface="Menlo-Regular" panose="020B0609030804020204" pitchFamily="49" charset="0"/>
              </a:rPr>
              <a:t>消耗</a:t>
            </a:r>
            <a:r>
              <a:rPr lang="en-US" altLang="zh-CN" sz="1100" dirty="0"/>
              <a:t>:3|</a:t>
            </a:r>
            <a:r>
              <a:rPr lang="zh-CN" altLang="en-US" sz="1100" dirty="0">
                <a:effectLst/>
                <a:latin typeface="Menlo-Regular" panose="020B0609030804020204" pitchFamily="49" charset="0"/>
              </a:rPr>
              <a:t>线程状态</a:t>
            </a:r>
            <a:r>
              <a:rPr lang="en-US" altLang="zh-CN" sz="1100" dirty="0"/>
              <a:t>:</a:t>
            </a:r>
            <a:r>
              <a:rPr lang="en" altLang="zh-CN" sz="1100" dirty="0"/>
              <a:t>S</a:t>
            </a:r>
            <a:br>
              <a:rPr lang="en" altLang="zh-CN" sz="1100" dirty="0"/>
            </a:br>
            <a:r>
              <a:rPr lang="zh-CN" altLang="en-US" sz="1100" dirty="0">
                <a:effectLst/>
                <a:latin typeface="Menlo-Regular" panose="020B0609030804020204" pitchFamily="49" charset="0"/>
              </a:rPr>
              <a:t>线程</a:t>
            </a:r>
            <a:r>
              <a:rPr lang="en" altLang="zh-CN" sz="1100" dirty="0" err="1"/>
              <a:t>HeapTaskDaemon</a:t>
            </a:r>
            <a:r>
              <a:rPr lang="zh-CN" altLang="en-US" sz="1100" dirty="0">
                <a:effectLst/>
                <a:latin typeface="Menlo-Regular" panose="020B0609030804020204" pitchFamily="49" charset="0"/>
              </a:rPr>
              <a:t>的</a:t>
            </a:r>
            <a:r>
              <a:rPr lang="en" altLang="zh-CN" sz="1100" dirty="0"/>
              <a:t>jiffy</a:t>
            </a:r>
            <a:r>
              <a:rPr lang="zh-CN" altLang="en-US" sz="1100" dirty="0">
                <a:effectLst/>
                <a:latin typeface="Menlo-Regular" panose="020B0609030804020204" pitchFamily="49" charset="0"/>
              </a:rPr>
              <a:t>消耗</a:t>
            </a:r>
            <a:r>
              <a:rPr lang="en-US" altLang="zh-CN" sz="1100" dirty="0"/>
              <a:t>:2|</a:t>
            </a:r>
            <a:r>
              <a:rPr lang="zh-CN" altLang="en-US" sz="1100" dirty="0">
                <a:effectLst/>
                <a:latin typeface="Menlo-Regular" panose="020B0609030804020204" pitchFamily="49" charset="0"/>
              </a:rPr>
              <a:t>线程状态</a:t>
            </a:r>
            <a:r>
              <a:rPr lang="en-US" altLang="zh-CN" sz="1100" dirty="0"/>
              <a:t>:</a:t>
            </a:r>
            <a:r>
              <a:rPr lang="en" altLang="zh-CN" sz="1100" dirty="0"/>
              <a:t>S</a:t>
            </a:r>
            <a:br>
              <a:rPr lang="en" altLang="zh-CN" sz="1100" dirty="0"/>
            </a:br>
            <a:r>
              <a:rPr lang="zh-CN" altLang="en-US" sz="1100" dirty="0">
                <a:effectLst/>
                <a:latin typeface="Menlo-Regular" panose="020B0609030804020204" pitchFamily="49" charset="0"/>
              </a:rPr>
              <a:t>线程</a:t>
            </a:r>
            <a:r>
              <a:rPr lang="en" altLang="zh-CN" sz="1100" dirty="0" err="1"/>
              <a:t>RenderThread</a:t>
            </a:r>
            <a:r>
              <a:rPr lang="zh-CN" altLang="en-US" sz="1100" dirty="0">
                <a:effectLst/>
                <a:latin typeface="Menlo-Regular" panose="020B0609030804020204" pitchFamily="49" charset="0"/>
              </a:rPr>
              <a:t>的</a:t>
            </a:r>
            <a:r>
              <a:rPr lang="en" altLang="zh-CN" sz="1100" dirty="0"/>
              <a:t>jiffy</a:t>
            </a:r>
            <a:r>
              <a:rPr lang="zh-CN" altLang="en-US" sz="1100" dirty="0">
                <a:effectLst/>
                <a:latin typeface="Menlo-Regular" panose="020B0609030804020204" pitchFamily="49" charset="0"/>
              </a:rPr>
              <a:t>消耗</a:t>
            </a:r>
            <a:r>
              <a:rPr lang="en-US" altLang="zh-CN" sz="1100" dirty="0"/>
              <a:t>:8|</a:t>
            </a:r>
            <a:r>
              <a:rPr lang="zh-CN" altLang="en-US" sz="1100" dirty="0">
                <a:effectLst/>
                <a:latin typeface="Menlo-Regular" panose="020B0609030804020204" pitchFamily="49" charset="0"/>
              </a:rPr>
              <a:t>线程状态</a:t>
            </a:r>
            <a:r>
              <a:rPr lang="en-US" altLang="zh-CN" sz="1100" dirty="0"/>
              <a:t>:</a:t>
            </a:r>
            <a:r>
              <a:rPr lang="en" altLang="zh-CN" sz="1100" dirty="0"/>
              <a:t>S</a:t>
            </a:r>
            <a:br>
              <a:rPr lang="en" altLang="zh-CN" sz="1100" dirty="0"/>
            </a:br>
            <a:r>
              <a:rPr lang="en" altLang="zh-CN" sz="1100" dirty="0"/>
              <a:t>=================================================================</a:t>
            </a:r>
            <a:br>
              <a:rPr lang="en" altLang="zh-CN" sz="1100" dirty="0"/>
            </a:br>
            <a:r>
              <a:rPr lang="en" altLang="zh-CN" sz="1100" dirty="0"/>
              <a:t>2022/10/04/15:53:16~2022/10/04/15:53:20:(APP</a:t>
            </a:r>
            <a:r>
              <a:rPr lang="zh-CN" altLang="en-US" sz="1100" dirty="0">
                <a:effectLst/>
                <a:latin typeface="Menlo-Regular" panose="020B0609030804020204" pitchFamily="49" charset="0"/>
              </a:rPr>
              <a:t>处于后台运行</a:t>
            </a:r>
            <a:r>
              <a:rPr lang="en-US" altLang="zh-CN" sz="1100" dirty="0"/>
              <a:t>)</a:t>
            </a:r>
            <a:br>
              <a:rPr lang="en-US" altLang="zh-CN" sz="1100" dirty="0"/>
            </a:br>
            <a:r>
              <a:rPr lang="zh-CN" altLang="en-US" sz="1100" dirty="0">
                <a:effectLst/>
                <a:latin typeface="Menlo-Regular" panose="020B0609030804020204" pitchFamily="49" charset="0"/>
              </a:rPr>
              <a:t>搜索</a:t>
            </a:r>
            <a:r>
              <a:rPr lang="en" altLang="zh-CN" sz="1100" dirty="0" err="1"/>
              <a:t>wifi</a:t>
            </a:r>
            <a:r>
              <a:rPr lang="zh-CN" altLang="en-US" sz="1100" dirty="0">
                <a:effectLst/>
                <a:latin typeface="Menlo-Regular" panose="020B0609030804020204" pitchFamily="49" charset="0"/>
              </a:rPr>
              <a:t>的次数</a:t>
            </a:r>
            <a:r>
              <a:rPr lang="en-US" altLang="zh-CN" sz="1100" dirty="0"/>
              <a:t>: 1</a:t>
            </a:r>
            <a:br>
              <a:rPr lang="en-US" altLang="zh-CN" sz="1100" dirty="0"/>
            </a:br>
            <a:r>
              <a:rPr lang="zh-CN" altLang="en-US" sz="1100" dirty="0">
                <a:effectLst/>
                <a:latin typeface="Menlo-Regular" panose="020B0609030804020204" pitchFamily="49" charset="0"/>
              </a:rPr>
              <a:t>查询搜索结果次数</a:t>
            </a:r>
            <a:r>
              <a:rPr lang="en-US" altLang="zh-CN" sz="1100" dirty="0"/>
              <a:t>: 1</a:t>
            </a:r>
            <a:br>
              <a:rPr lang="en-US" altLang="zh-CN" sz="1100" dirty="0"/>
            </a:br>
            <a:r>
              <a:rPr lang="en" altLang="zh-CN" sz="1100" dirty="0"/>
              <a:t>GPS</a:t>
            </a:r>
            <a:r>
              <a:rPr lang="zh-CN" altLang="en-US" sz="1100" dirty="0">
                <a:effectLst/>
                <a:latin typeface="Menlo-Regular" panose="020B0609030804020204" pitchFamily="49" charset="0"/>
              </a:rPr>
              <a:t>请求扫描的次数</a:t>
            </a:r>
            <a:r>
              <a:rPr lang="en-US" altLang="zh-CN" sz="1100" dirty="0"/>
              <a:t>: 0</a:t>
            </a:r>
            <a:br>
              <a:rPr lang="en-US" altLang="zh-CN" sz="1100" dirty="0"/>
            </a:br>
            <a:r>
              <a:rPr lang="zh-CN" altLang="en-US" sz="1100" dirty="0">
                <a:effectLst/>
                <a:latin typeface="Menlo-Regular" panose="020B0609030804020204" pitchFamily="49" charset="0"/>
              </a:rPr>
              <a:t>搜索蓝牙的次数</a:t>
            </a:r>
            <a:r>
              <a:rPr lang="en-US" altLang="zh-CN" sz="1100" dirty="0"/>
              <a:t>: 0</a:t>
            </a:r>
            <a:br>
              <a:rPr lang="en-US" altLang="zh-CN" sz="1100" dirty="0"/>
            </a:br>
            <a:r>
              <a:rPr lang="zh-CN" altLang="en-US" sz="1100" dirty="0">
                <a:effectLst/>
                <a:latin typeface="Menlo-Regular" panose="020B0609030804020204" pitchFamily="49" charset="0"/>
              </a:rPr>
              <a:t>注册蓝牙的次数</a:t>
            </a:r>
            <a:r>
              <a:rPr lang="en-US" altLang="zh-CN" sz="1100" dirty="0"/>
              <a:t>: 2</a:t>
            </a:r>
            <a:br>
              <a:rPr lang="en-US" altLang="zh-CN" sz="1100" dirty="0"/>
            </a:br>
            <a:r>
              <a:rPr lang="zh-CN" altLang="en-US" sz="1100" dirty="0">
                <a:effectLst/>
                <a:latin typeface="Menlo-Regular" panose="020B0609030804020204" pitchFamily="49" charset="0"/>
              </a:rPr>
              <a:t>发现蓝牙的次数</a:t>
            </a:r>
            <a:r>
              <a:rPr lang="en-US" altLang="zh-CN" sz="1100" dirty="0"/>
              <a:t>: 1</a:t>
            </a:r>
            <a:br>
              <a:rPr lang="en-US" altLang="zh-CN" sz="1100" dirty="0"/>
            </a:br>
            <a:r>
              <a:rPr lang="zh-CN" altLang="en-US" sz="1100" dirty="0">
                <a:effectLst/>
                <a:latin typeface="Menlo-Regular" panose="020B0609030804020204" pitchFamily="49" charset="0"/>
              </a:rPr>
              <a:t>调用设置提醒服务的次数</a:t>
            </a:r>
            <a:r>
              <a:rPr lang="en-US" altLang="zh-CN" sz="1100" dirty="0"/>
              <a:t>: 1</a:t>
            </a:r>
            <a:br>
              <a:rPr lang="en-US" altLang="zh-CN" sz="1100" dirty="0"/>
            </a:br>
            <a:r>
              <a:rPr lang="zh-CN" altLang="en-US" sz="1100" dirty="0">
                <a:effectLst/>
                <a:latin typeface="Menlo-Regular" panose="020B0609030804020204" pitchFamily="49" charset="0"/>
              </a:rPr>
              <a:t>创建通知的次数</a:t>
            </a:r>
            <a:r>
              <a:rPr lang="en-US" altLang="zh-CN" sz="1100" dirty="0"/>
              <a:t>:1</a:t>
            </a:r>
            <a:br>
              <a:rPr lang="en-US" altLang="zh-CN" sz="1100" dirty="0"/>
            </a:br>
            <a:r>
              <a:rPr lang="zh-CN" altLang="en-US" sz="1100" dirty="0">
                <a:effectLst/>
                <a:latin typeface="Menlo-Regular" panose="020B0609030804020204" pitchFamily="49" charset="0"/>
              </a:rPr>
              <a:t>通知的次数</a:t>
            </a:r>
            <a:r>
              <a:rPr lang="en-US" altLang="zh-CN" sz="1100" dirty="0"/>
              <a:t>:1</a:t>
            </a:r>
            <a:br>
              <a:rPr lang="en-US" altLang="zh-CN" sz="1100" dirty="0"/>
            </a:br>
            <a:r>
              <a:rPr lang="zh-CN" altLang="en-US" sz="1100" dirty="0">
                <a:effectLst/>
                <a:latin typeface="Menlo-Regular" panose="020B0609030804020204" pitchFamily="49" charset="0"/>
              </a:rPr>
              <a:t>线程</a:t>
            </a:r>
            <a:r>
              <a:rPr lang="en" altLang="zh-CN" sz="1100" dirty="0" err="1"/>
              <a:t>owercomsumption</a:t>
            </a:r>
            <a:r>
              <a:rPr lang="zh-CN" altLang="en-US" sz="1100" dirty="0">
                <a:effectLst/>
                <a:latin typeface="Menlo-Regular" panose="020B0609030804020204" pitchFamily="49" charset="0"/>
              </a:rPr>
              <a:t>的</a:t>
            </a:r>
            <a:r>
              <a:rPr lang="en" altLang="zh-CN" sz="1100" dirty="0"/>
              <a:t>jiffy</a:t>
            </a:r>
            <a:r>
              <a:rPr lang="zh-CN" altLang="en-US" sz="1100" dirty="0">
                <a:effectLst/>
                <a:latin typeface="Menlo-Regular" panose="020B0609030804020204" pitchFamily="49" charset="0"/>
              </a:rPr>
              <a:t>消耗</a:t>
            </a:r>
            <a:r>
              <a:rPr lang="en-US" altLang="zh-CN" sz="1100" dirty="0"/>
              <a:t>:11|</a:t>
            </a:r>
            <a:r>
              <a:rPr lang="zh-CN" altLang="en-US" sz="1100" dirty="0">
                <a:effectLst/>
                <a:latin typeface="Menlo-Regular" panose="020B0609030804020204" pitchFamily="49" charset="0"/>
              </a:rPr>
              <a:t>线程状态</a:t>
            </a:r>
            <a:r>
              <a:rPr lang="en-US" altLang="zh-CN" sz="1100" dirty="0"/>
              <a:t>:</a:t>
            </a:r>
            <a:r>
              <a:rPr lang="en" altLang="zh-CN" sz="1100" dirty="0"/>
              <a:t>R</a:t>
            </a:r>
            <a:br>
              <a:rPr lang="en" altLang="zh-CN" sz="1100" dirty="0"/>
            </a:br>
            <a:r>
              <a:rPr lang="zh-CN" altLang="en-US" sz="1100" dirty="0">
                <a:effectLst/>
                <a:latin typeface="Menlo-Regular" panose="020B0609030804020204" pitchFamily="49" charset="0"/>
              </a:rPr>
              <a:t>线程</a:t>
            </a:r>
            <a:r>
              <a:rPr lang="en" altLang="zh-CN" sz="1100" dirty="0"/>
              <a:t>Jit thread pool</a:t>
            </a:r>
            <a:r>
              <a:rPr lang="zh-CN" altLang="en-US" sz="1100" dirty="0">
                <a:effectLst/>
                <a:latin typeface="Menlo-Regular" panose="020B0609030804020204" pitchFamily="49" charset="0"/>
              </a:rPr>
              <a:t>的</a:t>
            </a:r>
            <a:r>
              <a:rPr lang="en" altLang="zh-CN" sz="1100" dirty="0"/>
              <a:t>jiffy</a:t>
            </a:r>
            <a:r>
              <a:rPr lang="zh-CN" altLang="en-US" sz="1100" dirty="0">
                <a:effectLst/>
                <a:latin typeface="Menlo-Regular" panose="020B0609030804020204" pitchFamily="49" charset="0"/>
              </a:rPr>
              <a:t>消耗</a:t>
            </a:r>
            <a:r>
              <a:rPr lang="en-US" altLang="zh-CN" sz="1100" dirty="0"/>
              <a:t>:1|</a:t>
            </a:r>
            <a:r>
              <a:rPr lang="zh-CN" altLang="en-US" sz="1100" dirty="0">
                <a:effectLst/>
                <a:latin typeface="Menlo-Regular" panose="020B0609030804020204" pitchFamily="49" charset="0"/>
              </a:rPr>
              <a:t>线程状态</a:t>
            </a:r>
            <a:r>
              <a:rPr lang="en-US" altLang="zh-CN" sz="1100" dirty="0"/>
              <a:t>:</a:t>
            </a:r>
            <a:r>
              <a:rPr lang="en" altLang="zh-CN" sz="1100" dirty="0"/>
              <a:t>R</a:t>
            </a:r>
            <a:br>
              <a:rPr lang="en" altLang="zh-CN" sz="1100" dirty="0"/>
            </a:br>
            <a:r>
              <a:rPr lang="zh-CN" altLang="en-US" sz="1100" dirty="0">
                <a:effectLst/>
                <a:latin typeface="Menlo-Regular" panose="020B0609030804020204" pitchFamily="49" charset="0"/>
              </a:rPr>
              <a:t>线程</a:t>
            </a:r>
            <a:r>
              <a:rPr lang="en" altLang="zh-CN" sz="1100" dirty="0"/>
              <a:t>Binder:19344_1</a:t>
            </a:r>
            <a:r>
              <a:rPr lang="zh-CN" altLang="en-US" sz="1100" dirty="0">
                <a:effectLst/>
                <a:latin typeface="Menlo-Regular" panose="020B0609030804020204" pitchFamily="49" charset="0"/>
              </a:rPr>
              <a:t>的</a:t>
            </a:r>
            <a:r>
              <a:rPr lang="en" altLang="zh-CN" sz="1100" dirty="0"/>
              <a:t>jiffy</a:t>
            </a:r>
            <a:r>
              <a:rPr lang="zh-CN" altLang="en-US" sz="1100" dirty="0">
                <a:effectLst/>
                <a:latin typeface="Menlo-Regular" panose="020B0609030804020204" pitchFamily="49" charset="0"/>
              </a:rPr>
              <a:t>消耗</a:t>
            </a:r>
            <a:r>
              <a:rPr lang="en-US" altLang="zh-CN" sz="1100" dirty="0"/>
              <a:t>:1|</a:t>
            </a:r>
            <a:r>
              <a:rPr lang="zh-CN" altLang="en-US" sz="1100" dirty="0">
                <a:effectLst/>
                <a:latin typeface="Menlo-Regular" panose="020B0609030804020204" pitchFamily="49" charset="0"/>
              </a:rPr>
              <a:t>线程状态</a:t>
            </a:r>
            <a:r>
              <a:rPr lang="en-US" altLang="zh-CN" sz="1100" dirty="0"/>
              <a:t>:</a:t>
            </a:r>
            <a:r>
              <a:rPr lang="en" altLang="zh-CN" sz="1100" dirty="0"/>
              <a:t>S</a:t>
            </a:r>
            <a:br>
              <a:rPr lang="en" altLang="zh-CN" sz="1100" dirty="0"/>
            </a:br>
            <a:r>
              <a:rPr lang="zh-CN" altLang="en-US" sz="1100" dirty="0">
                <a:effectLst/>
                <a:latin typeface="Menlo-Regular" panose="020B0609030804020204" pitchFamily="49" charset="0"/>
              </a:rPr>
              <a:t>线程</a:t>
            </a:r>
            <a:r>
              <a:rPr lang="en" altLang="zh-CN" sz="1100" dirty="0" err="1"/>
              <a:t>RenderThread</a:t>
            </a:r>
            <a:r>
              <a:rPr lang="zh-CN" altLang="en-US" sz="1100" dirty="0">
                <a:effectLst/>
                <a:latin typeface="Menlo-Regular" panose="020B0609030804020204" pitchFamily="49" charset="0"/>
              </a:rPr>
              <a:t>的</a:t>
            </a:r>
            <a:r>
              <a:rPr lang="en" altLang="zh-CN" sz="1100" dirty="0"/>
              <a:t>jiffy</a:t>
            </a:r>
            <a:r>
              <a:rPr lang="zh-CN" altLang="en-US" sz="1100" dirty="0">
                <a:effectLst/>
                <a:latin typeface="Menlo-Regular" panose="020B0609030804020204" pitchFamily="49" charset="0"/>
              </a:rPr>
              <a:t>消耗</a:t>
            </a:r>
            <a:r>
              <a:rPr lang="en-US" altLang="zh-CN" sz="1100" dirty="0"/>
              <a:t>:1|</a:t>
            </a:r>
            <a:r>
              <a:rPr lang="zh-CN" altLang="en-US" sz="1100" dirty="0">
                <a:effectLst/>
                <a:latin typeface="Menlo-Regular" panose="020B0609030804020204" pitchFamily="49" charset="0"/>
              </a:rPr>
              <a:t>线程状态</a:t>
            </a:r>
            <a:r>
              <a:rPr lang="en-US" altLang="zh-CN" sz="1100" dirty="0"/>
              <a:t>:</a:t>
            </a:r>
            <a:r>
              <a:rPr lang="en" altLang="zh-CN" sz="1100" dirty="0"/>
              <a:t>S</a:t>
            </a:r>
            <a:br>
              <a:rPr lang="en" altLang="zh-CN" sz="1100" dirty="0"/>
            </a:br>
            <a:br>
              <a:rPr lang="en-US" altLang="zh-CN" sz="1100" dirty="0"/>
            </a:br>
            <a:endParaRPr kumimoji="1" lang="en-US" altLang="zh-CN" sz="1100" b="1" dirty="0">
              <a:latin typeface="Microsoft YaHei Light" panose="020B0503020204020204" pitchFamily="34" charset="-122"/>
              <a:ea typeface="Microsoft YaHei Light" panose="020B0503020204020204" pitchFamily="34" charset="-122"/>
            </a:endParaRPr>
          </a:p>
        </p:txBody>
      </p:sp>
      <p:sp>
        <p:nvSpPr>
          <p:cNvPr id="2" name="文本框 1">
            <a:extLst>
              <a:ext uri="{FF2B5EF4-FFF2-40B4-BE49-F238E27FC236}">
                <a16:creationId xmlns:a16="http://schemas.microsoft.com/office/drawing/2014/main" id="{FBCB340A-BBF6-1D89-4DEA-93BD1717A86A}"/>
              </a:ext>
            </a:extLst>
          </p:cNvPr>
          <p:cNvSpPr txBox="1"/>
          <p:nvPr/>
        </p:nvSpPr>
        <p:spPr>
          <a:xfrm>
            <a:off x="6200775" y="793837"/>
            <a:ext cx="6237605" cy="5447645"/>
          </a:xfrm>
          <a:prstGeom prst="rect">
            <a:avLst/>
          </a:prstGeom>
          <a:noFill/>
        </p:spPr>
        <p:txBody>
          <a:bodyPr wrap="none" rtlCol="0">
            <a:spAutoFit/>
          </a:bodyPr>
          <a:lstStyle/>
          <a:p>
            <a:r>
              <a:rPr lang="en" altLang="zh-CN" sz="1200" dirty="0"/>
              <a:t>=========================================================</a:t>
            </a:r>
            <a:br>
              <a:rPr lang="en" altLang="zh-CN" sz="1200" dirty="0"/>
            </a:br>
            <a:r>
              <a:rPr lang="en" altLang="zh-CN" sz="1200" dirty="0"/>
              <a:t>2022/10/04/15:53:20~2022/10/04/15:53:23:(APP</a:t>
            </a:r>
            <a:r>
              <a:rPr lang="zh-CN" altLang="en-US" sz="1200" dirty="0">
                <a:effectLst/>
                <a:latin typeface="Menlo-Regular" panose="020B0609030804020204" pitchFamily="49" charset="0"/>
              </a:rPr>
              <a:t>处于前台运行</a:t>
            </a:r>
            <a:r>
              <a:rPr lang="en-US" altLang="zh-CN" sz="1200" dirty="0"/>
              <a:t>)</a:t>
            </a:r>
            <a:br>
              <a:rPr lang="en-US" altLang="zh-CN" sz="1200" dirty="0"/>
            </a:br>
            <a:r>
              <a:rPr lang="zh-CN" altLang="en-US" sz="1200" dirty="0">
                <a:effectLst/>
                <a:latin typeface="Menlo-Regular" panose="020B0609030804020204" pitchFamily="49" charset="0"/>
              </a:rPr>
              <a:t>搜索</a:t>
            </a:r>
            <a:r>
              <a:rPr lang="en" altLang="zh-CN" sz="1200" dirty="0" err="1"/>
              <a:t>wifi</a:t>
            </a:r>
            <a:r>
              <a:rPr lang="zh-CN" altLang="en-US" sz="1200" dirty="0">
                <a:effectLst/>
                <a:latin typeface="Menlo-Regular" panose="020B0609030804020204" pitchFamily="49" charset="0"/>
              </a:rPr>
              <a:t>的次数</a:t>
            </a:r>
            <a:r>
              <a:rPr lang="en-US" altLang="zh-CN" sz="1200" dirty="0"/>
              <a:t>: 1</a:t>
            </a:r>
            <a:br>
              <a:rPr lang="en-US" altLang="zh-CN" sz="1200" dirty="0"/>
            </a:br>
            <a:r>
              <a:rPr lang="zh-CN" altLang="en-US" sz="1200" dirty="0">
                <a:effectLst/>
                <a:latin typeface="Menlo-Regular" panose="020B0609030804020204" pitchFamily="49" charset="0"/>
              </a:rPr>
              <a:t>查询搜索结果次数</a:t>
            </a:r>
            <a:r>
              <a:rPr lang="en-US" altLang="zh-CN" sz="1200" dirty="0"/>
              <a:t>: 1</a:t>
            </a:r>
            <a:br>
              <a:rPr lang="en-US" altLang="zh-CN" sz="1200" dirty="0"/>
            </a:br>
            <a:r>
              <a:rPr lang="en" altLang="zh-CN" sz="1200" dirty="0"/>
              <a:t>GPS</a:t>
            </a:r>
            <a:r>
              <a:rPr lang="zh-CN" altLang="en-US" sz="1200" dirty="0">
                <a:effectLst/>
                <a:latin typeface="Menlo-Regular" panose="020B0609030804020204" pitchFamily="49" charset="0"/>
              </a:rPr>
              <a:t>请求扫描的次数</a:t>
            </a:r>
            <a:r>
              <a:rPr lang="en-US" altLang="zh-CN" sz="1200" dirty="0"/>
              <a:t>: 0</a:t>
            </a:r>
            <a:br>
              <a:rPr lang="en-US" altLang="zh-CN" sz="1200" dirty="0"/>
            </a:br>
            <a:r>
              <a:rPr lang="zh-CN" altLang="en-US" sz="1200" dirty="0">
                <a:effectLst/>
                <a:latin typeface="Menlo-Regular" panose="020B0609030804020204" pitchFamily="49" charset="0"/>
              </a:rPr>
              <a:t>搜索蓝牙的次数</a:t>
            </a:r>
            <a:r>
              <a:rPr lang="en-US" altLang="zh-CN" sz="1200" dirty="0"/>
              <a:t>: 0</a:t>
            </a:r>
            <a:br>
              <a:rPr lang="en-US" altLang="zh-CN" sz="1200" dirty="0"/>
            </a:br>
            <a:r>
              <a:rPr lang="zh-CN" altLang="en-US" sz="1200" dirty="0">
                <a:effectLst/>
                <a:latin typeface="Menlo-Regular" panose="020B0609030804020204" pitchFamily="49" charset="0"/>
              </a:rPr>
              <a:t>注册蓝牙的次数</a:t>
            </a:r>
            <a:r>
              <a:rPr lang="en-US" altLang="zh-CN" sz="1200" dirty="0"/>
              <a:t>: 2</a:t>
            </a:r>
            <a:br>
              <a:rPr lang="en-US" altLang="zh-CN" sz="1200" dirty="0"/>
            </a:br>
            <a:r>
              <a:rPr lang="zh-CN" altLang="en-US" sz="1200" dirty="0">
                <a:effectLst/>
                <a:latin typeface="Menlo-Regular" panose="020B0609030804020204" pitchFamily="49" charset="0"/>
              </a:rPr>
              <a:t>发现蓝牙的次数</a:t>
            </a:r>
            <a:r>
              <a:rPr lang="en-US" altLang="zh-CN" sz="1200" dirty="0"/>
              <a:t>: 1</a:t>
            </a:r>
            <a:br>
              <a:rPr lang="en-US" altLang="zh-CN" sz="1200" dirty="0"/>
            </a:br>
            <a:r>
              <a:rPr lang="zh-CN" altLang="en-US" sz="1200" dirty="0">
                <a:effectLst/>
                <a:latin typeface="Menlo-Regular" panose="020B0609030804020204" pitchFamily="49" charset="0"/>
              </a:rPr>
              <a:t>调用设置提醒服务的次数</a:t>
            </a:r>
            <a:r>
              <a:rPr lang="en-US" altLang="zh-CN" sz="1200" dirty="0"/>
              <a:t>: 1</a:t>
            </a:r>
            <a:br>
              <a:rPr lang="en-US" altLang="zh-CN" sz="1200" dirty="0"/>
            </a:br>
            <a:r>
              <a:rPr lang="zh-CN" altLang="en-US" sz="1200" dirty="0">
                <a:effectLst/>
                <a:latin typeface="Menlo-Regular" panose="020B0609030804020204" pitchFamily="49" charset="0"/>
              </a:rPr>
              <a:t>创建通知的次数</a:t>
            </a:r>
            <a:r>
              <a:rPr lang="en-US" altLang="zh-CN" sz="1200" dirty="0"/>
              <a:t>:1</a:t>
            </a:r>
            <a:br>
              <a:rPr lang="en-US" altLang="zh-CN" sz="1200" dirty="0"/>
            </a:br>
            <a:r>
              <a:rPr lang="zh-CN" altLang="en-US" sz="1200" dirty="0">
                <a:effectLst/>
                <a:latin typeface="Menlo-Regular" panose="020B0609030804020204" pitchFamily="49" charset="0"/>
              </a:rPr>
              <a:t>通知的次数</a:t>
            </a:r>
            <a:r>
              <a:rPr lang="en-US" altLang="zh-CN" sz="1200" dirty="0"/>
              <a:t>:1</a:t>
            </a:r>
            <a:br>
              <a:rPr lang="en-US" altLang="zh-CN" sz="1200" dirty="0"/>
            </a:br>
            <a:r>
              <a:rPr lang="zh-CN" altLang="en-US" sz="1200" dirty="0">
                <a:effectLst/>
                <a:latin typeface="Menlo-Regular" panose="020B0609030804020204" pitchFamily="49" charset="0"/>
              </a:rPr>
              <a:t>线程</a:t>
            </a:r>
            <a:r>
              <a:rPr lang="en" altLang="zh-CN" sz="1200" dirty="0" err="1"/>
              <a:t>owercomsumption</a:t>
            </a:r>
            <a:r>
              <a:rPr lang="zh-CN" altLang="en-US" sz="1200" dirty="0">
                <a:effectLst/>
                <a:latin typeface="Menlo-Regular" panose="020B0609030804020204" pitchFamily="49" charset="0"/>
              </a:rPr>
              <a:t>的</a:t>
            </a:r>
            <a:r>
              <a:rPr lang="en" altLang="zh-CN" sz="1200" dirty="0"/>
              <a:t>jiffy</a:t>
            </a:r>
            <a:r>
              <a:rPr lang="zh-CN" altLang="en-US" sz="1200" dirty="0">
                <a:effectLst/>
                <a:latin typeface="Menlo-Regular" panose="020B0609030804020204" pitchFamily="49" charset="0"/>
              </a:rPr>
              <a:t>消耗</a:t>
            </a:r>
            <a:r>
              <a:rPr lang="en-US" altLang="zh-CN" sz="1200" dirty="0"/>
              <a:t>:11|</a:t>
            </a:r>
            <a:r>
              <a:rPr lang="zh-CN" altLang="en-US" sz="1200" dirty="0">
                <a:effectLst/>
                <a:latin typeface="Menlo-Regular" panose="020B0609030804020204" pitchFamily="49" charset="0"/>
              </a:rPr>
              <a:t>线程状态</a:t>
            </a:r>
            <a:r>
              <a:rPr lang="en-US" altLang="zh-CN" sz="1200" dirty="0"/>
              <a:t>:</a:t>
            </a:r>
            <a:r>
              <a:rPr lang="en" altLang="zh-CN" sz="1200" dirty="0"/>
              <a:t>R</a:t>
            </a:r>
            <a:br>
              <a:rPr lang="en" altLang="zh-CN" sz="1200" dirty="0"/>
            </a:br>
            <a:r>
              <a:rPr lang="zh-CN" altLang="en-US" sz="1200" dirty="0">
                <a:effectLst/>
                <a:latin typeface="Menlo-Regular" panose="020B0609030804020204" pitchFamily="49" charset="0"/>
              </a:rPr>
              <a:t>线程</a:t>
            </a:r>
            <a:r>
              <a:rPr lang="en" altLang="zh-CN" sz="1200" dirty="0"/>
              <a:t>Jit thread pool</a:t>
            </a:r>
            <a:r>
              <a:rPr lang="zh-CN" altLang="en-US" sz="1200" dirty="0">
                <a:effectLst/>
                <a:latin typeface="Menlo-Regular" panose="020B0609030804020204" pitchFamily="49" charset="0"/>
              </a:rPr>
              <a:t>的</a:t>
            </a:r>
            <a:r>
              <a:rPr lang="en" altLang="zh-CN" sz="1200" dirty="0"/>
              <a:t>jiffy</a:t>
            </a:r>
            <a:r>
              <a:rPr lang="zh-CN" altLang="en-US" sz="1200" dirty="0">
                <a:effectLst/>
                <a:latin typeface="Menlo-Regular" panose="020B0609030804020204" pitchFamily="49" charset="0"/>
              </a:rPr>
              <a:t>消耗</a:t>
            </a:r>
            <a:r>
              <a:rPr lang="en-US" altLang="zh-CN" sz="1200" dirty="0"/>
              <a:t>:2|</a:t>
            </a:r>
            <a:r>
              <a:rPr lang="zh-CN" altLang="en-US" sz="1200" dirty="0">
                <a:effectLst/>
                <a:latin typeface="Menlo-Regular" panose="020B0609030804020204" pitchFamily="49" charset="0"/>
              </a:rPr>
              <a:t>线程状态</a:t>
            </a:r>
            <a:r>
              <a:rPr lang="en-US" altLang="zh-CN" sz="1200" dirty="0"/>
              <a:t>:</a:t>
            </a:r>
            <a:r>
              <a:rPr lang="en" altLang="zh-CN" sz="1200" dirty="0"/>
              <a:t>S</a:t>
            </a:r>
            <a:br>
              <a:rPr lang="en" altLang="zh-CN" sz="1200" dirty="0"/>
            </a:br>
            <a:r>
              <a:rPr lang="zh-CN" altLang="en-US" sz="1200" dirty="0">
                <a:effectLst/>
                <a:latin typeface="Menlo-Regular" panose="020B0609030804020204" pitchFamily="49" charset="0"/>
              </a:rPr>
              <a:t>线程</a:t>
            </a:r>
            <a:r>
              <a:rPr lang="en" altLang="zh-CN" sz="1200" dirty="0" err="1"/>
              <a:t>RenderThread</a:t>
            </a:r>
            <a:r>
              <a:rPr lang="zh-CN" altLang="en-US" sz="1200" dirty="0">
                <a:effectLst/>
                <a:latin typeface="Menlo-Regular" panose="020B0609030804020204" pitchFamily="49" charset="0"/>
              </a:rPr>
              <a:t>的</a:t>
            </a:r>
            <a:r>
              <a:rPr lang="en" altLang="zh-CN" sz="1200" dirty="0"/>
              <a:t>jiffy</a:t>
            </a:r>
            <a:r>
              <a:rPr lang="zh-CN" altLang="en-US" sz="1200" dirty="0">
                <a:effectLst/>
                <a:latin typeface="Menlo-Regular" panose="020B0609030804020204" pitchFamily="49" charset="0"/>
              </a:rPr>
              <a:t>消耗</a:t>
            </a:r>
            <a:r>
              <a:rPr lang="en-US" altLang="zh-CN" sz="1200" dirty="0"/>
              <a:t>:1|</a:t>
            </a:r>
            <a:r>
              <a:rPr lang="zh-CN" altLang="en-US" sz="1200" dirty="0">
                <a:effectLst/>
                <a:latin typeface="Menlo-Regular" panose="020B0609030804020204" pitchFamily="49" charset="0"/>
              </a:rPr>
              <a:t>线程状态</a:t>
            </a:r>
            <a:r>
              <a:rPr lang="en-US" altLang="zh-CN" sz="1200" dirty="0"/>
              <a:t>:</a:t>
            </a:r>
            <a:r>
              <a:rPr lang="en" altLang="zh-CN" sz="1200" dirty="0"/>
              <a:t>S</a:t>
            </a:r>
            <a:br>
              <a:rPr lang="en" altLang="zh-CN" sz="1200" dirty="0"/>
            </a:br>
            <a:r>
              <a:rPr lang="en" altLang="zh-CN" sz="1200" dirty="0"/>
              <a:t>=========================================================</a:t>
            </a:r>
            <a:br>
              <a:rPr lang="en" altLang="zh-CN" sz="1200" dirty="0"/>
            </a:br>
            <a:r>
              <a:rPr lang="en" altLang="zh-CN" sz="1200" dirty="0"/>
              <a:t>2022/10/04/15:53:23~2022/10/04/15:53:24:(APP</a:t>
            </a:r>
            <a:r>
              <a:rPr lang="zh-CN" altLang="en-US" sz="1200" dirty="0">
                <a:effectLst/>
                <a:latin typeface="Menlo-Regular" panose="020B0609030804020204" pitchFamily="49" charset="0"/>
              </a:rPr>
              <a:t>处于后台运行</a:t>
            </a:r>
            <a:r>
              <a:rPr lang="en-US" altLang="zh-CN" sz="1200" dirty="0"/>
              <a:t>)</a:t>
            </a:r>
            <a:br>
              <a:rPr lang="en-US" altLang="zh-CN" sz="1200" dirty="0"/>
            </a:br>
            <a:r>
              <a:rPr lang="zh-CN" altLang="en-US" sz="1200" dirty="0">
                <a:effectLst/>
                <a:latin typeface="Menlo-Regular" panose="020B0609030804020204" pitchFamily="49" charset="0"/>
              </a:rPr>
              <a:t>搜索</a:t>
            </a:r>
            <a:r>
              <a:rPr lang="en" altLang="zh-CN" sz="1200" dirty="0" err="1"/>
              <a:t>wifi</a:t>
            </a:r>
            <a:r>
              <a:rPr lang="zh-CN" altLang="en-US" sz="1200" dirty="0">
                <a:effectLst/>
                <a:latin typeface="Menlo-Regular" panose="020B0609030804020204" pitchFamily="49" charset="0"/>
              </a:rPr>
              <a:t>的次数</a:t>
            </a:r>
            <a:r>
              <a:rPr lang="en-US" altLang="zh-CN" sz="1200" dirty="0"/>
              <a:t>: 1</a:t>
            </a:r>
            <a:br>
              <a:rPr lang="en-US" altLang="zh-CN" sz="1200" dirty="0"/>
            </a:br>
            <a:r>
              <a:rPr lang="zh-CN" altLang="en-US" sz="1200" dirty="0">
                <a:effectLst/>
                <a:latin typeface="Menlo-Regular" panose="020B0609030804020204" pitchFamily="49" charset="0"/>
              </a:rPr>
              <a:t>查询搜索结果次数</a:t>
            </a:r>
            <a:r>
              <a:rPr lang="en-US" altLang="zh-CN" sz="1200" dirty="0"/>
              <a:t>: 1</a:t>
            </a:r>
            <a:br>
              <a:rPr lang="en-US" altLang="zh-CN" sz="1200" dirty="0"/>
            </a:br>
            <a:r>
              <a:rPr lang="en" altLang="zh-CN" sz="1200" dirty="0"/>
              <a:t>GPS</a:t>
            </a:r>
            <a:r>
              <a:rPr lang="zh-CN" altLang="en-US" sz="1200" dirty="0">
                <a:effectLst/>
                <a:latin typeface="Menlo-Regular" panose="020B0609030804020204" pitchFamily="49" charset="0"/>
              </a:rPr>
              <a:t>请求扫描的次数</a:t>
            </a:r>
            <a:r>
              <a:rPr lang="en-US" altLang="zh-CN" sz="1200" dirty="0"/>
              <a:t>: 0</a:t>
            </a:r>
            <a:br>
              <a:rPr lang="en-US" altLang="zh-CN" sz="1200" dirty="0"/>
            </a:br>
            <a:r>
              <a:rPr lang="zh-CN" altLang="en-US" sz="1200" dirty="0">
                <a:effectLst/>
                <a:latin typeface="Menlo-Regular" panose="020B0609030804020204" pitchFamily="49" charset="0"/>
              </a:rPr>
              <a:t>搜索蓝牙的次数</a:t>
            </a:r>
            <a:r>
              <a:rPr lang="en-US" altLang="zh-CN" sz="1200" dirty="0"/>
              <a:t>: 0</a:t>
            </a:r>
            <a:br>
              <a:rPr lang="en-US" altLang="zh-CN" sz="1200" dirty="0"/>
            </a:br>
            <a:r>
              <a:rPr lang="zh-CN" altLang="en-US" sz="1200" dirty="0">
                <a:effectLst/>
                <a:latin typeface="Menlo-Regular" panose="020B0609030804020204" pitchFamily="49" charset="0"/>
              </a:rPr>
              <a:t>注册蓝牙的次数</a:t>
            </a:r>
            <a:r>
              <a:rPr lang="en-US" altLang="zh-CN" sz="1200" dirty="0"/>
              <a:t>: 2</a:t>
            </a:r>
            <a:br>
              <a:rPr lang="en-US" altLang="zh-CN" sz="1200" dirty="0"/>
            </a:br>
            <a:r>
              <a:rPr lang="zh-CN" altLang="en-US" sz="1200" dirty="0">
                <a:effectLst/>
                <a:latin typeface="Menlo-Regular" panose="020B0609030804020204" pitchFamily="49" charset="0"/>
              </a:rPr>
              <a:t>发现蓝牙的次数</a:t>
            </a:r>
            <a:r>
              <a:rPr lang="en-US" altLang="zh-CN" sz="1200" dirty="0"/>
              <a:t>: 1</a:t>
            </a:r>
            <a:br>
              <a:rPr lang="en-US" altLang="zh-CN" sz="1200" dirty="0"/>
            </a:br>
            <a:r>
              <a:rPr lang="zh-CN" altLang="en-US" sz="1200" dirty="0">
                <a:effectLst/>
                <a:latin typeface="Menlo-Regular" panose="020B0609030804020204" pitchFamily="49" charset="0"/>
              </a:rPr>
              <a:t>调用设置提醒服务的次数</a:t>
            </a:r>
            <a:r>
              <a:rPr lang="en-US" altLang="zh-CN" sz="1200" dirty="0"/>
              <a:t>: 1</a:t>
            </a:r>
            <a:br>
              <a:rPr lang="en-US" altLang="zh-CN" sz="1200" dirty="0"/>
            </a:br>
            <a:r>
              <a:rPr lang="zh-CN" altLang="en-US" sz="1200" dirty="0">
                <a:effectLst/>
                <a:latin typeface="Menlo-Regular" panose="020B0609030804020204" pitchFamily="49" charset="0"/>
              </a:rPr>
              <a:t>创建通知的次数</a:t>
            </a:r>
            <a:r>
              <a:rPr lang="en-US" altLang="zh-CN" sz="1200" dirty="0"/>
              <a:t>:1</a:t>
            </a:r>
            <a:br>
              <a:rPr lang="en-US" altLang="zh-CN" sz="1200" dirty="0"/>
            </a:br>
            <a:r>
              <a:rPr lang="zh-CN" altLang="en-US" sz="1200" dirty="0">
                <a:effectLst/>
                <a:latin typeface="Menlo-Regular" panose="020B0609030804020204" pitchFamily="49" charset="0"/>
              </a:rPr>
              <a:t>通知的次数</a:t>
            </a:r>
            <a:r>
              <a:rPr lang="en-US" altLang="zh-CN" sz="1200" dirty="0"/>
              <a:t>:1</a:t>
            </a:r>
            <a:br>
              <a:rPr lang="en-US" altLang="zh-CN" sz="1200" dirty="0"/>
            </a:br>
            <a:r>
              <a:rPr lang="zh-CN" altLang="en-US" sz="1200" dirty="0">
                <a:effectLst/>
                <a:latin typeface="Menlo-Regular" panose="020B0609030804020204" pitchFamily="49" charset="0"/>
              </a:rPr>
              <a:t>线程</a:t>
            </a:r>
            <a:r>
              <a:rPr lang="en" altLang="zh-CN" sz="1200" dirty="0" err="1"/>
              <a:t>owercomsumption</a:t>
            </a:r>
            <a:r>
              <a:rPr lang="zh-CN" altLang="en-US" sz="1200" dirty="0">
                <a:effectLst/>
                <a:latin typeface="Menlo-Regular" panose="020B0609030804020204" pitchFamily="49" charset="0"/>
              </a:rPr>
              <a:t>的</a:t>
            </a:r>
            <a:r>
              <a:rPr lang="en" altLang="zh-CN" sz="1200" dirty="0"/>
              <a:t>jiffy</a:t>
            </a:r>
            <a:r>
              <a:rPr lang="zh-CN" altLang="en-US" sz="1200" dirty="0">
                <a:effectLst/>
                <a:latin typeface="Menlo-Regular" panose="020B0609030804020204" pitchFamily="49" charset="0"/>
              </a:rPr>
              <a:t>消耗</a:t>
            </a:r>
            <a:r>
              <a:rPr lang="en-US" altLang="zh-CN" sz="1200" dirty="0"/>
              <a:t>:8|</a:t>
            </a:r>
            <a:r>
              <a:rPr lang="zh-CN" altLang="en-US" sz="1200" dirty="0">
                <a:effectLst/>
                <a:latin typeface="Menlo-Regular" panose="020B0609030804020204" pitchFamily="49" charset="0"/>
              </a:rPr>
              <a:t>线程状态</a:t>
            </a:r>
            <a:r>
              <a:rPr lang="en-US" altLang="zh-CN" sz="1200" dirty="0"/>
              <a:t>:</a:t>
            </a:r>
            <a:r>
              <a:rPr lang="en" altLang="zh-CN" sz="1200" dirty="0"/>
              <a:t>R</a:t>
            </a:r>
            <a:br>
              <a:rPr lang="en" altLang="zh-CN" sz="1200" dirty="0"/>
            </a:br>
            <a:r>
              <a:rPr lang="zh-CN" altLang="en-US" sz="1200" dirty="0">
                <a:effectLst/>
                <a:latin typeface="Menlo-Regular" panose="020B0609030804020204" pitchFamily="49" charset="0"/>
              </a:rPr>
              <a:t>线程</a:t>
            </a:r>
            <a:r>
              <a:rPr lang="en" altLang="zh-CN" sz="1200" dirty="0"/>
              <a:t>Jit thread pool</a:t>
            </a:r>
            <a:r>
              <a:rPr lang="zh-CN" altLang="en-US" sz="1200" dirty="0">
                <a:effectLst/>
                <a:latin typeface="Menlo-Regular" panose="020B0609030804020204" pitchFamily="49" charset="0"/>
              </a:rPr>
              <a:t>的</a:t>
            </a:r>
            <a:r>
              <a:rPr lang="en" altLang="zh-CN" sz="1200" dirty="0"/>
              <a:t>jiffy</a:t>
            </a:r>
            <a:r>
              <a:rPr lang="zh-CN" altLang="en-US" sz="1200" dirty="0">
                <a:effectLst/>
                <a:latin typeface="Menlo-Regular" panose="020B0609030804020204" pitchFamily="49" charset="0"/>
              </a:rPr>
              <a:t>消耗</a:t>
            </a:r>
            <a:r>
              <a:rPr lang="en-US" altLang="zh-CN" sz="1200" dirty="0"/>
              <a:t>:1|</a:t>
            </a:r>
            <a:r>
              <a:rPr lang="zh-CN" altLang="en-US" sz="1200" dirty="0">
                <a:effectLst/>
                <a:latin typeface="Menlo-Regular" panose="020B0609030804020204" pitchFamily="49" charset="0"/>
              </a:rPr>
              <a:t>线程状态</a:t>
            </a:r>
            <a:r>
              <a:rPr lang="en-US" altLang="zh-CN" sz="1200" dirty="0"/>
              <a:t>:</a:t>
            </a:r>
            <a:r>
              <a:rPr lang="en" altLang="zh-CN" sz="1200" dirty="0"/>
              <a:t>S</a:t>
            </a:r>
            <a:br>
              <a:rPr lang="en" altLang="zh-CN" sz="1200" dirty="0"/>
            </a:br>
            <a:r>
              <a:rPr lang="zh-CN" altLang="en-US" sz="1200" dirty="0">
                <a:effectLst/>
                <a:latin typeface="Menlo-Regular" panose="020B0609030804020204" pitchFamily="49" charset="0"/>
              </a:rPr>
              <a:t>线程</a:t>
            </a:r>
            <a:r>
              <a:rPr lang="en" altLang="zh-CN" sz="1200" dirty="0"/>
              <a:t>Binder:19344_3</a:t>
            </a:r>
            <a:r>
              <a:rPr lang="zh-CN" altLang="en-US" sz="1200" dirty="0">
                <a:effectLst/>
                <a:latin typeface="Menlo-Regular" panose="020B0609030804020204" pitchFamily="49" charset="0"/>
              </a:rPr>
              <a:t>的</a:t>
            </a:r>
            <a:r>
              <a:rPr lang="en" altLang="zh-CN" sz="1200" dirty="0"/>
              <a:t>jiffy</a:t>
            </a:r>
            <a:r>
              <a:rPr lang="zh-CN" altLang="en-US" sz="1200" dirty="0">
                <a:effectLst/>
                <a:latin typeface="Menlo-Regular" panose="020B0609030804020204" pitchFamily="49" charset="0"/>
              </a:rPr>
              <a:t>消耗</a:t>
            </a:r>
            <a:r>
              <a:rPr lang="en-US" altLang="zh-CN" sz="1200" dirty="0"/>
              <a:t>:1|</a:t>
            </a:r>
            <a:r>
              <a:rPr lang="zh-CN" altLang="en-US" sz="1200" dirty="0">
                <a:effectLst/>
                <a:latin typeface="Menlo-Regular" panose="020B0609030804020204" pitchFamily="49" charset="0"/>
              </a:rPr>
              <a:t>线程状态</a:t>
            </a:r>
            <a:r>
              <a:rPr lang="en-US" altLang="zh-CN" sz="1200" dirty="0"/>
              <a:t>:</a:t>
            </a:r>
            <a:r>
              <a:rPr lang="en" altLang="zh-CN" sz="1200" dirty="0"/>
              <a:t>S</a:t>
            </a:r>
            <a:br>
              <a:rPr lang="en" altLang="zh-CN" sz="1200" dirty="0"/>
            </a:br>
            <a:r>
              <a:rPr lang="zh-CN" altLang="en-US" sz="1200" dirty="0">
                <a:effectLst/>
                <a:latin typeface="Menlo-Regular" panose="020B0609030804020204" pitchFamily="49" charset="0"/>
              </a:rPr>
              <a:t>线程</a:t>
            </a:r>
            <a:r>
              <a:rPr lang="en" altLang="zh-CN" sz="1200" dirty="0" err="1"/>
              <a:t>RenderThread</a:t>
            </a:r>
            <a:r>
              <a:rPr lang="zh-CN" altLang="en-US" sz="1200" dirty="0">
                <a:effectLst/>
                <a:latin typeface="Menlo-Regular" panose="020B0609030804020204" pitchFamily="49" charset="0"/>
              </a:rPr>
              <a:t>的</a:t>
            </a:r>
            <a:r>
              <a:rPr lang="en" altLang="zh-CN" sz="1200" dirty="0"/>
              <a:t>jiffy</a:t>
            </a:r>
            <a:r>
              <a:rPr lang="zh-CN" altLang="en-US" sz="1200" dirty="0">
                <a:effectLst/>
                <a:latin typeface="Menlo-Regular" panose="020B0609030804020204" pitchFamily="49" charset="0"/>
              </a:rPr>
              <a:t>消耗</a:t>
            </a:r>
            <a:r>
              <a:rPr lang="en-US" altLang="zh-CN" sz="1200" dirty="0"/>
              <a:t>:1|</a:t>
            </a:r>
            <a:r>
              <a:rPr lang="zh-CN" altLang="en-US" sz="1200" dirty="0">
                <a:effectLst/>
                <a:latin typeface="Menlo-Regular" panose="020B0609030804020204" pitchFamily="49" charset="0"/>
              </a:rPr>
              <a:t>线程状态</a:t>
            </a:r>
            <a:r>
              <a:rPr lang="en-US" altLang="zh-CN" sz="1200" dirty="0"/>
              <a:t>:</a:t>
            </a:r>
            <a:r>
              <a:rPr lang="en" altLang="zh-CN" sz="1200" dirty="0"/>
              <a:t>S</a:t>
            </a:r>
            <a:endParaRPr kumimoji="1" lang="zh-CN" altLang="en-US" sz="1200" dirty="0"/>
          </a:p>
        </p:txBody>
      </p:sp>
    </p:spTree>
    <p:extLst>
      <p:ext uri="{BB962C8B-B14F-4D97-AF65-F5344CB8AC3E}">
        <p14:creationId xmlns:p14="http://schemas.microsoft.com/office/powerpoint/2010/main" val="3211410308"/>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3"/>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4"/>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5"/>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6"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36550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课题进展与成果展示</a:t>
            </a:r>
          </a:p>
        </p:txBody>
      </p:sp>
      <p:sp>
        <p:nvSpPr>
          <p:cNvPr id="3" name="文本框 2">
            <a:extLst>
              <a:ext uri="{FF2B5EF4-FFF2-40B4-BE49-F238E27FC236}">
                <a16:creationId xmlns:a16="http://schemas.microsoft.com/office/drawing/2014/main" id="{CB6D58A1-D16C-6E18-F8D6-B8CD4A880FAF}"/>
              </a:ext>
            </a:extLst>
          </p:cNvPr>
          <p:cNvSpPr txBox="1"/>
          <p:nvPr/>
        </p:nvSpPr>
        <p:spPr>
          <a:xfrm>
            <a:off x="350812" y="974500"/>
            <a:ext cx="5292752" cy="3970318"/>
          </a:xfrm>
          <a:prstGeom prst="rect">
            <a:avLst/>
          </a:prstGeom>
          <a:noFill/>
        </p:spPr>
        <p:txBody>
          <a:bodyPr wrap="square" rtlCol="0">
            <a:spAutoFit/>
          </a:bodyPr>
          <a:lstStyle/>
          <a:p>
            <a:r>
              <a:rPr kumimoji="1" lang="zh-CN" altLang="en-US" sz="2400" b="1" dirty="0">
                <a:latin typeface="Microsoft YaHei Light" panose="020B0503020204020204" pitchFamily="34" charset="-122"/>
                <a:ea typeface="Microsoft YaHei Light" panose="020B0503020204020204" pitchFamily="34" charset="-122"/>
              </a:rPr>
              <a:t>整体效果展示</a:t>
            </a:r>
            <a:endParaRPr kumimoji="1" lang="en-US" altLang="zh-CN" sz="2400" b="1" dirty="0">
              <a:latin typeface="Microsoft YaHei Light" panose="020B0503020204020204" pitchFamily="34" charset="-122"/>
              <a:ea typeface="Microsoft YaHei Light" panose="020B0503020204020204" pitchFamily="34" charset="-122"/>
            </a:endParaRPr>
          </a:p>
          <a:p>
            <a:endParaRPr kumimoji="1" lang="en-US" altLang="zh-CN" sz="2400" b="1" dirty="0">
              <a:latin typeface="Microsoft YaHei Light" panose="020B0503020204020204" pitchFamily="34" charset="-122"/>
              <a:ea typeface="Microsoft YaHei Light" panose="020B0503020204020204" pitchFamily="34" charset="-122"/>
            </a:endParaRPr>
          </a:p>
          <a:p>
            <a:endParaRPr kumimoji="1" lang="en-US" altLang="zh-CN" sz="2400" b="1" dirty="0">
              <a:latin typeface="Microsoft YaHei Light" panose="020B0503020204020204" pitchFamily="34" charset="-122"/>
              <a:ea typeface="Microsoft YaHei Light" panose="020B0503020204020204" pitchFamily="34" charset="-122"/>
            </a:endParaRPr>
          </a:p>
          <a:p>
            <a:pPr marL="457200" indent="-457200">
              <a:buFont typeface="+mj-lt"/>
              <a:buAutoNum type="arabicPeriod"/>
            </a:pPr>
            <a:r>
              <a:rPr kumimoji="1" lang="zh-CN" altLang="en-US" sz="2000" dirty="0">
                <a:latin typeface="Microsoft YaHei Light" panose="020B0503020204020204" pitchFamily="34" charset="-122"/>
                <a:ea typeface="Microsoft YaHei Light" panose="020B0503020204020204" pitchFamily="34" charset="-122"/>
              </a:rPr>
              <a:t>以</a:t>
            </a:r>
            <a:r>
              <a:rPr kumimoji="1" lang="en-US" altLang="zh-CN" sz="2000" dirty="0">
                <a:latin typeface="Microsoft YaHei Light" panose="020B0503020204020204" pitchFamily="34" charset="-122"/>
                <a:ea typeface="Microsoft YaHei Light" panose="020B0503020204020204" pitchFamily="34" charset="-122"/>
              </a:rPr>
              <a:t>App</a:t>
            </a:r>
            <a:r>
              <a:rPr kumimoji="1" lang="zh-CN" altLang="en-US" sz="2000" dirty="0">
                <a:latin typeface="Microsoft YaHei Light" panose="020B0503020204020204" pitchFamily="34" charset="-122"/>
                <a:ea typeface="Microsoft YaHei Light" panose="020B0503020204020204" pitchFamily="34" charset="-122"/>
              </a:rPr>
              <a:t>前后台状态切换为监控的时间片</a:t>
            </a:r>
            <a:endParaRPr kumimoji="1" lang="en-US" altLang="zh-CN" sz="2000" dirty="0">
              <a:latin typeface="Microsoft YaHei Light" panose="020B0503020204020204" pitchFamily="34" charset="-122"/>
              <a:ea typeface="Microsoft YaHei Light" panose="020B0503020204020204" pitchFamily="34" charset="-122"/>
            </a:endParaRPr>
          </a:p>
          <a:p>
            <a:pPr marL="457200" indent="-457200">
              <a:buFont typeface="+mj-lt"/>
              <a:buAutoNum type="arabicPeriod"/>
            </a:pPr>
            <a:r>
              <a:rPr kumimoji="1" lang="zh-CN" altLang="en-US" sz="2000" dirty="0">
                <a:latin typeface="Microsoft YaHei Light" panose="020B0503020204020204" pitchFamily="34" charset="-122"/>
                <a:ea typeface="Microsoft YaHei Light" panose="020B0503020204020204" pitchFamily="34" charset="-122"/>
              </a:rPr>
              <a:t>每次</a:t>
            </a:r>
            <a:r>
              <a:rPr kumimoji="1" lang="en-US" altLang="zh-CN" sz="2000" dirty="0">
                <a:latin typeface="Microsoft YaHei Light" panose="020B0503020204020204" pitchFamily="34" charset="-122"/>
                <a:ea typeface="Microsoft YaHei Light" panose="020B0503020204020204" pitchFamily="34" charset="-122"/>
              </a:rPr>
              <a:t>App</a:t>
            </a:r>
            <a:r>
              <a:rPr kumimoji="1" lang="zh-CN" altLang="en-US" sz="2000" dirty="0">
                <a:latin typeface="Microsoft YaHei Light" panose="020B0503020204020204" pitchFamily="34" charset="-122"/>
                <a:ea typeface="Microsoft YaHei Light" panose="020B0503020204020204" pitchFamily="34" charset="-122"/>
              </a:rPr>
              <a:t>前后台切换时结束上一时间片的监控、开始一次新的监控，并输出上一时间段内的监控数据</a:t>
            </a:r>
            <a:endParaRPr kumimoji="1" lang="en-US" altLang="zh-CN" sz="2000" dirty="0">
              <a:latin typeface="Microsoft YaHei Light" panose="020B0503020204020204" pitchFamily="34" charset="-122"/>
              <a:ea typeface="Microsoft YaHei Light" panose="020B0503020204020204" pitchFamily="34" charset="-122"/>
            </a:endParaRPr>
          </a:p>
          <a:p>
            <a:pPr marL="457200" indent="-457200">
              <a:buFont typeface="+mj-lt"/>
              <a:buAutoNum type="arabicPeriod"/>
            </a:pPr>
            <a:r>
              <a:rPr kumimoji="1" lang="zh-CN" altLang="en-US" sz="2000" dirty="0">
                <a:latin typeface="Microsoft YaHei Light" panose="020B0503020204020204" pitchFamily="34" charset="-122"/>
                <a:ea typeface="Microsoft YaHei Light" panose="020B0503020204020204" pitchFamily="34" charset="-122"/>
              </a:rPr>
              <a:t>在</a:t>
            </a:r>
            <a:r>
              <a:rPr kumimoji="1" lang="en-US" altLang="zh-CN" sz="2000" dirty="0">
                <a:latin typeface="Microsoft YaHei Light" panose="020B0503020204020204" pitchFamily="34" charset="-122"/>
                <a:ea typeface="Microsoft YaHei Light" panose="020B0503020204020204" pitchFamily="34" charset="-122"/>
              </a:rPr>
              <a:t>App</a:t>
            </a:r>
            <a:r>
              <a:rPr kumimoji="1" lang="zh-CN" altLang="en-US" sz="2000" dirty="0">
                <a:latin typeface="Microsoft YaHei Light" panose="020B0503020204020204" pitchFamily="34" charset="-122"/>
                <a:ea typeface="Microsoft YaHei Light" panose="020B0503020204020204" pitchFamily="34" charset="-122"/>
              </a:rPr>
              <a:t>整个生命周期结束退出后，会输出</a:t>
            </a:r>
            <a:r>
              <a:rPr kumimoji="1" lang="en-US" altLang="zh-CN" sz="2000" dirty="0">
                <a:latin typeface="Microsoft YaHei Light" panose="020B0503020204020204" pitchFamily="34" charset="-122"/>
                <a:ea typeface="Microsoft YaHei Light" panose="020B0503020204020204" pitchFamily="34" charset="-122"/>
              </a:rPr>
              <a:t>App</a:t>
            </a:r>
            <a:r>
              <a:rPr kumimoji="1" lang="zh-CN" altLang="en-US" sz="2000" dirty="0">
                <a:latin typeface="Microsoft YaHei Light" panose="020B0503020204020204" pitchFamily="34" charset="-122"/>
                <a:ea typeface="Microsoft YaHei Light" panose="020B0503020204020204" pitchFamily="34" charset="-122"/>
              </a:rPr>
              <a:t>整个生命周期内前后台运行时间的占比、设备息屏亮屏时间的占比、充电时间的占比</a:t>
            </a:r>
            <a:endParaRPr kumimoji="1" lang="en-US" altLang="zh-CN" sz="2000" dirty="0">
              <a:latin typeface="Microsoft YaHei Light" panose="020B0503020204020204" pitchFamily="34" charset="-122"/>
              <a:ea typeface="Microsoft YaHei Light" panose="020B0503020204020204" pitchFamily="34" charset="-122"/>
            </a:endParaRPr>
          </a:p>
          <a:p>
            <a:pPr marL="457200" indent="-457200">
              <a:buFont typeface="+mj-lt"/>
              <a:buAutoNum type="arabicPeriod"/>
            </a:pPr>
            <a:endParaRPr kumimoji="1" lang="zh-CN" altLang="en-US" sz="2000" dirty="0">
              <a:latin typeface="Microsoft YaHei Light" panose="020B0503020204020204" pitchFamily="34" charset="-122"/>
              <a:ea typeface="Microsoft YaHei Light" panose="020B0503020204020204" pitchFamily="34" charset="-122"/>
            </a:endParaRPr>
          </a:p>
        </p:txBody>
      </p:sp>
      <p:sp>
        <p:nvSpPr>
          <p:cNvPr id="10" name="文本框 9">
            <a:extLst>
              <a:ext uri="{FF2B5EF4-FFF2-40B4-BE49-F238E27FC236}">
                <a16:creationId xmlns:a16="http://schemas.microsoft.com/office/drawing/2014/main" id="{0E39E626-B12B-2BB2-6401-0540BEA3D9ED}"/>
              </a:ext>
            </a:extLst>
          </p:cNvPr>
          <p:cNvSpPr txBox="1"/>
          <p:nvPr/>
        </p:nvSpPr>
        <p:spPr>
          <a:xfrm>
            <a:off x="6096000" y="2354213"/>
            <a:ext cx="6096000" cy="2800767"/>
          </a:xfrm>
          <a:prstGeom prst="rect">
            <a:avLst/>
          </a:prstGeom>
          <a:noFill/>
        </p:spPr>
        <p:txBody>
          <a:bodyPr wrap="square" rtlCol="0">
            <a:spAutoFit/>
          </a:bodyPr>
          <a:lstStyle/>
          <a:p>
            <a:r>
              <a:rPr lang="en" altLang="zh-CN" sz="1600" dirty="0"/>
              <a:t>==========================================</a:t>
            </a:r>
            <a:r>
              <a:rPr lang="en-US" altLang="zh-CN" sz="1600" dirty="0"/>
              <a:t>=</a:t>
            </a:r>
            <a:br>
              <a:rPr lang="en" altLang="zh-CN" sz="1600" dirty="0"/>
            </a:br>
            <a:r>
              <a:rPr lang="en" altLang="zh-CN" sz="1600" dirty="0"/>
              <a:t>2022/10/04/15:53:09~2022/10/04/15:53:28:(APP</a:t>
            </a:r>
            <a:r>
              <a:rPr lang="zh-CN" altLang="en-US" sz="1600" dirty="0">
                <a:effectLst/>
                <a:latin typeface="Menlo-Regular" panose="020B0609030804020204" pitchFamily="49" charset="0"/>
              </a:rPr>
              <a:t>整个运行阶段</a:t>
            </a:r>
            <a:r>
              <a:rPr lang="en-US" altLang="zh-CN" sz="1600" dirty="0"/>
              <a:t>)</a:t>
            </a:r>
            <a:br>
              <a:rPr lang="en-US" altLang="zh-CN" sz="1600" dirty="0"/>
            </a:br>
            <a:r>
              <a:rPr lang="zh-CN" altLang="en-US" sz="1600" dirty="0">
                <a:effectLst/>
                <a:latin typeface="Menlo-Regular" panose="020B0609030804020204" pitchFamily="49" charset="0"/>
              </a:rPr>
              <a:t>前台运行时间</a:t>
            </a:r>
            <a:r>
              <a:rPr lang="en-US" altLang="zh-CN" sz="1600" dirty="0"/>
              <a:t>:13356 </a:t>
            </a:r>
            <a:r>
              <a:rPr lang="en" altLang="zh-CN" sz="1600" dirty="0" err="1"/>
              <a:t>ms</a:t>
            </a:r>
            <a:br>
              <a:rPr lang="en" altLang="zh-CN" sz="1600" dirty="0"/>
            </a:br>
            <a:r>
              <a:rPr lang="zh-CN" altLang="en-US" sz="1600" dirty="0">
                <a:effectLst/>
                <a:latin typeface="Menlo-Regular" panose="020B0609030804020204" pitchFamily="49" charset="0"/>
              </a:rPr>
              <a:t>后台运行时间</a:t>
            </a:r>
            <a:r>
              <a:rPr lang="en-US" altLang="zh-CN" sz="1600" dirty="0"/>
              <a:t>:5427 </a:t>
            </a:r>
            <a:r>
              <a:rPr lang="en" altLang="zh-CN" sz="1600" dirty="0" err="1"/>
              <a:t>ms</a:t>
            </a:r>
            <a:br>
              <a:rPr lang="en" altLang="zh-CN" sz="1600" dirty="0"/>
            </a:br>
            <a:r>
              <a:rPr lang="zh-CN" altLang="en-US" sz="1600" dirty="0">
                <a:effectLst/>
                <a:latin typeface="Menlo-Regular" panose="020B0609030804020204" pitchFamily="49" charset="0"/>
              </a:rPr>
              <a:t>前台运行时间占比</a:t>
            </a:r>
            <a:r>
              <a:rPr lang="en-US" altLang="zh-CN" sz="1600" dirty="0"/>
              <a:t>:0.7110685194058457</a:t>
            </a:r>
            <a:br>
              <a:rPr lang="en-US" altLang="zh-CN" sz="1600" dirty="0"/>
            </a:br>
            <a:r>
              <a:rPr lang="zh-CN" altLang="en-US" sz="1600" dirty="0">
                <a:effectLst/>
                <a:latin typeface="Menlo-Regular" panose="020B0609030804020204" pitchFamily="49" charset="0"/>
              </a:rPr>
              <a:t>后台运行时间占比</a:t>
            </a:r>
            <a:r>
              <a:rPr lang="en-US" altLang="zh-CN" sz="1600" dirty="0"/>
              <a:t>:0.2889314805941543</a:t>
            </a:r>
            <a:br>
              <a:rPr lang="en-US" altLang="zh-CN" sz="1600" dirty="0"/>
            </a:br>
            <a:r>
              <a:rPr lang="zh-CN" altLang="en-US" sz="1600" dirty="0">
                <a:effectLst/>
                <a:latin typeface="Menlo-Regular" panose="020B0609030804020204" pitchFamily="49" charset="0"/>
              </a:rPr>
              <a:t>息屏时间</a:t>
            </a:r>
            <a:r>
              <a:rPr lang="en-US" altLang="zh-CN" sz="1600" dirty="0"/>
              <a:t>:1801 </a:t>
            </a:r>
            <a:r>
              <a:rPr lang="en" altLang="zh-CN" sz="1600" dirty="0" err="1"/>
              <a:t>ms</a:t>
            </a:r>
            <a:br>
              <a:rPr lang="en" altLang="zh-CN" sz="1600" dirty="0"/>
            </a:br>
            <a:r>
              <a:rPr lang="zh-CN" altLang="en-US" sz="1600" dirty="0">
                <a:effectLst/>
                <a:latin typeface="Menlo-Regular" panose="020B0609030804020204" pitchFamily="49" charset="0"/>
              </a:rPr>
              <a:t>亮屏时间</a:t>
            </a:r>
            <a:r>
              <a:rPr lang="en-US" altLang="zh-CN" sz="1600" dirty="0"/>
              <a:t>:13874 </a:t>
            </a:r>
            <a:r>
              <a:rPr lang="en" altLang="zh-CN" sz="1600" dirty="0" err="1"/>
              <a:t>ms</a:t>
            </a:r>
            <a:br>
              <a:rPr lang="en" altLang="zh-CN" sz="1600" dirty="0"/>
            </a:br>
            <a:r>
              <a:rPr lang="zh-CN" altLang="en-US" sz="1600" dirty="0">
                <a:effectLst/>
                <a:latin typeface="Menlo-Regular" panose="020B0609030804020204" pitchFamily="49" charset="0"/>
              </a:rPr>
              <a:t>息屏时间占比</a:t>
            </a:r>
            <a:r>
              <a:rPr lang="en-US" altLang="zh-CN" sz="1600" dirty="0"/>
              <a:t>:0.114896331738437</a:t>
            </a:r>
            <a:br>
              <a:rPr lang="en-US" altLang="zh-CN" sz="1600" dirty="0"/>
            </a:br>
            <a:r>
              <a:rPr lang="zh-CN" altLang="en-US" sz="1600" dirty="0">
                <a:effectLst/>
                <a:latin typeface="Menlo-Regular" panose="020B0609030804020204" pitchFamily="49" charset="0"/>
              </a:rPr>
              <a:t>亮屏时间占比</a:t>
            </a:r>
            <a:r>
              <a:rPr lang="en-US" altLang="zh-CN" sz="1600" dirty="0"/>
              <a:t>:0.885103668261563</a:t>
            </a:r>
            <a:br>
              <a:rPr lang="en-US" altLang="zh-CN" sz="1600" dirty="0"/>
            </a:br>
            <a:r>
              <a:rPr lang="zh-CN" altLang="en-US" sz="1600" dirty="0">
                <a:effectLst/>
                <a:latin typeface="Menlo-Regular" panose="020B0609030804020204" pitchFamily="49" charset="0"/>
              </a:rPr>
              <a:t>充电时间</a:t>
            </a:r>
            <a:r>
              <a:rPr lang="en-US" altLang="zh-CN" sz="1600" dirty="0"/>
              <a:t>:0</a:t>
            </a:r>
            <a:endParaRPr kumimoji="1" lang="zh-CN" altLang="en-US" sz="1600" dirty="0"/>
          </a:p>
        </p:txBody>
      </p:sp>
    </p:spTree>
    <p:extLst>
      <p:ext uri="{BB962C8B-B14F-4D97-AF65-F5344CB8AC3E}">
        <p14:creationId xmlns:p14="http://schemas.microsoft.com/office/powerpoint/2010/main" val="3915575343"/>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3"/>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4"/>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5"/>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6"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36550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自我总结</a:t>
            </a:r>
          </a:p>
        </p:txBody>
      </p:sp>
      <p:sp>
        <p:nvSpPr>
          <p:cNvPr id="23" name="文本框 22">
            <a:extLst>
              <a:ext uri="{FF2B5EF4-FFF2-40B4-BE49-F238E27FC236}">
                <a16:creationId xmlns:a16="http://schemas.microsoft.com/office/drawing/2014/main" id="{6B534525-43F3-BB76-3163-C3ADBA2D20CB}"/>
              </a:ext>
            </a:extLst>
          </p:cNvPr>
          <p:cNvSpPr txBox="1"/>
          <p:nvPr/>
        </p:nvSpPr>
        <p:spPr>
          <a:xfrm>
            <a:off x="975514" y="1828663"/>
            <a:ext cx="9962779" cy="5015476"/>
          </a:xfrm>
          <a:prstGeom prst="rect">
            <a:avLst/>
          </a:prstGeom>
          <a:noFill/>
        </p:spPr>
        <p:txBody>
          <a:bodyPr wrap="square">
            <a:spAutoFit/>
          </a:bodyPr>
          <a:lstStyle/>
          <a:p>
            <a:pPr marL="342900" indent="-342900">
              <a:lnSpc>
                <a:spcPct val="150000"/>
              </a:lnSpc>
              <a:buFont typeface="Arial" panose="020B0604020202020204" pitchFamily="34" charset="0"/>
              <a:buChar char="•"/>
            </a:pPr>
            <a:r>
              <a:rPr lang="zh-CN" altLang="en-US" sz="2400" dirty="0">
                <a:solidFill>
                  <a:schemeClr val="tx1">
                    <a:lumMod val="85000"/>
                    <a:lumOff val="15000"/>
                  </a:schemeClr>
                </a:solidFill>
                <a:latin typeface="Microsoft YaHei Light" panose="020B0503020204020204" pitchFamily="34" charset="-122"/>
                <a:ea typeface="Microsoft YaHei Light" panose="020B0503020204020204" pitchFamily="34" charset="-122"/>
              </a:rPr>
              <a:t>在前一阶段的调研工作中，刚开始调研时思路局限，围绕在一个实现方案上花了较多时间也没有取得较好的成果。后来在老师的帮助下拓宽了思路，了解到了新的可行的实现方案。</a:t>
            </a:r>
            <a:endParaRPr lang="en-US" altLang="zh-CN" sz="2400"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marL="342900" indent="-342900">
              <a:lnSpc>
                <a:spcPct val="150000"/>
              </a:lnSpc>
              <a:buFont typeface="Arial" panose="020B0604020202020204" pitchFamily="34" charset="0"/>
              <a:buChar char="•"/>
            </a:pPr>
            <a:r>
              <a:rPr lang="zh-CN" altLang="en-US" sz="2400" dirty="0">
                <a:solidFill>
                  <a:schemeClr val="tx1">
                    <a:lumMod val="85000"/>
                    <a:lumOff val="15000"/>
                  </a:schemeClr>
                </a:solidFill>
                <a:latin typeface="Microsoft YaHei Light" panose="020B0503020204020204" pitchFamily="34" charset="-122"/>
                <a:ea typeface="Microsoft YaHei Light" panose="020B0503020204020204" pitchFamily="34" charset="-122"/>
              </a:rPr>
              <a:t>在调研和代码编写的过程中对安卓开发有了进一步的了解，增加了在安卓开发方面的经验。</a:t>
            </a:r>
            <a:endParaRPr lang="en-US" altLang="zh-CN" sz="2400"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marL="342900" indent="-342900">
              <a:lnSpc>
                <a:spcPct val="150000"/>
              </a:lnSpc>
              <a:buFont typeface="Arial" panose="020B0604020202020204" pitchFamily="34" charset="0"/>
              <a:buChar char="•"/>
            </a:pPr>
            <a:r>
              <a:rPr lang="zh-CN" altLang="en-US" sz="2400" dirty="0">
                <a:solidFill>
                  <a:schemeClr val="tx1">
                    <a:lumMod val="85000"/>
                    <a:lumOff val="15000"/>
                  </a:schemeClr>
                </a:solidFill>
                <a:latin typeface="Microsoft YaHei Light" panose="020B0503020204020204" pitchFamily="34" charset="-122"/>
                <a:ea typeface="Microsoft YaHei Light" panose="020B0503020204020204" pitchFamily="34" charset="-122"/>
              </a:rPr>
              <a:t>第一次接触开源项目的开发，丰富了自身的经历。</a:t>
            </a:r>
            <a:endParaRPr lang="en-US" altLang="zh-CN" sz="2400"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marL="342900" indent="-342900">
              <a:lnSpc>
                <a:spcPct val="150000"/>
              </a:lnSpc>
              <a:buFont typeface="Arial" panose="020B0604020202020204" pitchFamily="34" charset="0"/>
              <a:buChar char="•"/>
            </a:pPr>
            <a:endParaRPr lang="zh-CN" altLang="en-US" sz="2400"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a:lnSpc>
                <a:spcPct val="150000"/>
              </a:lnSpc>
            </a:pPr>
            <a:endParaRPr lang="zh-CN" altLang="en-US" sz="2400"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a:lnSpc>
                <a:spcPct val="150000"/>
              </a:lnSpc>
              <a:buFont typeface="Arial" panose="020B0604020202020204" pitchFamily="34" charset="0"/>
              <a:buChar char="•"/>
            </a:pPr>
            <a:endParaRPr lang="zh-CN" altLang="en-US" sz="2400" i="1" dirty="0">
              <a:solidFill>
                <a:schemeClr val="bg2">
                  <a:lumMod val="50000"/>
                </a:schemeClr>
              </a:solidFill>
              <a:latin typeface="Microsoft YaHei Light" panose="020B0503020204020204" pitchFamily="34" charset="-122"/>
              <a:ea typeface="Microsoft YaHei Light" panose="020B0503020204020204" pitchFamily="34" charset="-122"/>
            </a:endParaRPr>
          </a:p>
        </p:txBody>
      </p:sp>
    </p:spTree>
    <p:extLst>
      <p:ext uri="{BB962C8B-B14F-4D97-AF65-F5344CB8AC3E}">
        <p14:creationId xmlns:p14="http://schemas.microsoft.com/office/powerpoint/2010/main" val="4183510995"/>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42A5D571-5EFC-0C2A-C557-FF89BCED0798}"/>
              </a:ext>
            </a:extLst>
          </p:cNvPr>
          <p:cNvGrpSpPr/>
          <p:nvPr/>
        </p:nvGrpSpPr>
        <p:grpSpPr>
          <a:xfrm>
            <a:off x="7289120" y="570231"/>
            <a:ext cx="4906802" cy="6287769"/>
            <a:chOff x="7289313" y="639065"/>
            <a:chExt cx="4906802" cy="6287769"/>
          </a:xfrm>
        </p:grpSpPr>
        <p:pic>
          <p:nvPicPr>
            <p:cNvPr id="3" name="图片 2">
              <a:extLst>
                <a:ext uri="{FF2B5EF4-FFF2-40B4-BE49-F238E27FC236}">
                  <a16:creationId xmlns:a16="http://schemas.microsoft.com/office/drawing/2014/main" id="{F7388A8D-0A02-CC75-8973-9D5864A56146}"/>
                </a:ext>
              </a:extLst>
            </p:cNvPr>
            <p:cNvPicPr>
              <a:picLocks noChangeAspect="1"/>
            </p:cNvPicPr>
            <p:nvPr/>
          </p:nvPicPr>
          <p:blipFill>
            <a:blip r:embed="rId2"/>
            <a:stretch>
              <a:fillRect/>
            </a:stretch>
          </p:blipFill>
          <p:spPr>
            <a:xfrm>
              <a:off x="7289313" y="639065"/>
              <a:ext cx="4906802" cy="3159380"/>
            </a:xfrm>
            <a:prstGeom prst="rect">
              <a:avLst/>
            </a:prstGeom>
          </p:spPr>
        </p:pic>
        <p:pic>
          <p:nvPicPr>
            <p:cNvPr id="4" name="图片 3">
              <a:extLst>
                <a:ext uri="{FF2B5EF4-FFF2-40B4-BE49-F238E27FC236}">
                  <a16:creationId xmlns:a16="http://schemas.microsoft.com/office/drawing/2014/main" id="{DA2F59B6-D0B5-7F94-8426-434ADD2F4AB4}"/>
                </a:ext>
              </a:extLst>
            </p:cNvPr>
            <p:cNvPicPr>
              <a:picLocks noChangeAspect="1"/>
            </p:cNvPicPr>
            <p:nvPr/>
          </p:nvPicPr>
          <p:blipFill>
            <a:blip r:embed="rId2"/>
            <a:stretch>
              <a:fillRect/>
            </a:stretch>
          </p:blipFill>
          <p:spPr>
            <a:xfrm>
              <a:off x="7289313" y="3767454"/>
              <a:ext cx="4906802" cy="3159380"/>
            </a:xfrm>
            <a:prstGeom prst="rect">
              <a:avLst/>
            </a:prstGeom>
          </p:spPr>
        </p:pic>
      </p:grpSp>
      <p:sp>
        <p:nvSpPr>
          <p:cNvPr id="5" name="矩形 4">
            <a:extLst>
              <a:ext uri="{FF2B5EF4-FFF2-40B4-BE49-F238E27FC236}">
                <a16:creationId xmlns:a16="http://schemas.microsoft.com/office/drawing/2014/main" id="{0C964E66-8932-3CB5-C179-6C0B3CBE274B}"/>
              </a:ext>
            </a:extLst>
          </p:cNvPr>
          <p:cNvSpPr/>
          <p:nvPr/>
        </p:nvSpPr>
        <p:spPr>
          <a:xfrm>
            <a:off x="0" y="0"/>
            <a:ext cx="12192000" cy="638827"/>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3"/>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4"/>
          <a:stretch>
            <a:fillRect/>
          </a:stretch>
        </p:blipFill>
        <p:spPr>
          <a:xfrm>
            <a:off x="10475947" y="162321"/>
            <a:ext cx="1492364" cy="288000"/>
          </a:xfrm>
          <a:prstGeom prst="rect">
            <a:avLst/>
          </a:prstGeom>
        </p:spPr>
      </p:pic>
      <p:sp>
        <p:nvSpPr>
          <p:cNvPr id="59" name="文本框 58">
            <a:extLst>
              <a:ext uri="{FF2B5EF4-FFF2-40B4-BE49-F238E27FC236}">
                <a16:creationId xmlns:a16="http://schemas.microsoft.com/office/drawing/2014/main" id="{D55C48EC-4AE3-F65D-9952-DB157C9CD1C0}"/>
              </a:ext>
            </a:extLst>
          </p:cNvPr>
          <p:cNvSpPr txBox="1"/>
          <p:nvPr/>
        </p:nvSpPr>
        <p:spPr>
          <a:xfrm>
            <a:off x="10516954" y="5518423"/>
            <a:ext cx="1224655" cy="307777"/>
          </a:xfrm>
          <a:prstGeom prst="rect">
            <a:avLst/>
          </a:prstGeom>
          <a:noFill/>
        </p:spPr>
        <p:txBody>
          <a:bodyPr wrap="square" rtlCol="0">
            <a:spAutoFit/>
          </a:bodyPr>
          <a:lstStyle/>
          <a:p>
            <a:pPr algn="r"/>
            <a:r>
              <a:rPr kumimoji="1" lang="en-US" altLang="zh-CN" sz="1400" b="1" dirty="0">
                <a:solidFill>
                  <a:schemeClr val="tx1">
                    <a:lumMod val="85000"/>
                    <a:lumOff val="15000"/>
                  </a:schemeClr>
                </a:solidFill>
                <a:latin typeface="Alibaba PuHuiTi 2.0 95 ExtraBol" pitchFamily="18" charset="-122"/>
                <a:ea typeface="Alibaba PuHuiTi 2.0 95 ExtraBol" pitchFamily="18" charset="-122"/>
                <a:cs typeface="Alibaba PuHuiTi 2.0 95 ExtraBol" pitchFamily="18" charset="-122"/>
              </a:rPr>
              <a:t>…</a:t>
            </a:r>
            <a:r>
              <a:rPr kumimoji="1" lang="zh-CN" altLang="en-US" sz="1400" b="1" dirty="0">
                <a:solidFill>
                  <a:schemeClr val="tx1">
                    <a:lumMod val="85000"/>
                    <a:lumOff val="15000"/>
                  </a:schemeClr>
                </a:solidFill>
                <a:latin typeface="Alibaba PuHuiTi 2.0 95 ExtraBol" pitchFamily="18" charset="-122"/>
                <a:ea typeface="Alibaba PuHuiTi 2.0 95 ExtraBol" pitchFamily="18" charset="-122"/>
                <a:cs typeface="Alibaba PuHuiTi 2.0 95 ExtraBol" pitchFamily="18" charset="-122"/>
              </a:rPr>
              <a:t> </a:t>
            </a:r>
            <a:r>
              <a:rPr kumimoji="1" lang="en-US" altLang="zh-CN" sz="1400" b="1" dirty="0">
                <a:solidFill>
                  <a:schemeClr val="tx1">
                    <a:lumMod val="85000"/>
                    <a:lumOff val="15000"/>
                  </a:schemeClr>
                </a:solidFill>
                <a:latin typeface="Alibaba PuHuiTi 2.0 95 ExtraBol" pitchFamily="18" charset="-122"/>
                <a:ea typeface="Alibaba PuHuiTi 2.0 95 ExtraBol" pitchFamily="18" charset="-122"/>
                <a:cs typeface="Alibaba PuHuiTi 2.0 95 ExtraBol" pitchFamily="18" charset="-122"/>
              </a:rPr>
              <a:t>…</a:t>
            </a:r>
            <a:endParaRPr kumimoji="1" lang="zh-CN" altLang="en-US" sz="1100" dirty="0">
              <a:solidFill>
                <a:schemeClr val="tx1">
                  <a:lumMod val="85000"/>
                  <a:lumOff val="15000"/>
                </a:schemeClr>
              </a:solidFill>
              <a:latin typeface="Alibaba PuHuiTi 2.0 65 Medium" pitchFamily="18" charset="-122"/>
              <a:ea typeface="Alibaba PuHuiTi 2.0 65 Medium" pitchFamily="18" charset="-122"/>
              <a:cs typeface="Alibaba PuHuiTi 2.0 65 Medium" pitchFamily="18" charset="-122"/>
            </a:endParaRPr>
          </a:p>
        </p:txBody>
      </p:sp>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5"/>
          <a:stretch>
            <a:fillRect/>
          </a:stretch>
        </p:blipFill>
        <p:spPr>
          <a:xfrm>
            <a:off x="232323" y="105867"/>
            <a:ext cx="1703470" cy="398007"/>
          </a:xfrm>
          <a:prstGeom prst="rect">
            <a:avLst/>
          </a:prstGeom>
        </p:spPr>
      </p:pic>
      <p:sp>
        <p:nvSpPr>
          <p:cNvPr id="45" name="文本框 44">
            <a:extLst>
              <a:ext uri="{FF2B5EF4-FFF2-40B4-BE49-F238E27FC236}">
                <a16:creationId xmlns:a16="http://schemas.microsoft.com/office/drawing/2014/main" id="{15B7060D-0C43-2EA9-741F-2ACF23908729}"/>
              </a:ext>
            </a:extLst>
          </p:cNvPr>
          <p:cNvSpPr txBox="1"/>
          <p:nvPr/>
        </p:nvSpPr>
        <p:spPr>
          <a:xfrm>
            <a:off x="-629103" y="2402423"/>
            <a:ext cx="8263816" cy="1754326"/>
          </a:xfrm>
          <a:prstGeom prst="rect">
            <a:avLst/>
          </a:prstGeom>
          <a:noFill/>
        </p:spPr>
        <p:txBody>
          <a:bodyPr wrap="square">
            <a:spAutoFit/>
          </a:bodyPr>
          <a:lstStyle>
            <a:lvl1pPr marL="0" lvl="0" algn="l" defTabSz="914400">
              <a:defRPr sz="1800" kern="1200">
                <a:solidFill>
                  <a:schemeClr val="tx1"/>
                </a:solidFill>
                <a:latin typeface="Gilroy-Bold"/>
                <a:ea typeface="OPPOSans B"/>
              </a:defRPr>
            </a:lvl1pPr>
            <a:lvl2pPr marL="457200" lvl="1" algn="l" defTabSz="914400">
              <a:defRPr sz="1800" kern="1200">
                <a:solidFill>
                  <a:schemeClr val="tx1"/>
                </a:solidFill>
                <a:latin typeface="Gilroy-Bold"/>
                <a:ea typeface="OPPOSans B"/>
              </a:defRPr>
            </a:lvl2pPr>
            <a:lvl3pPr marL="914400" lvl="2" algn="l" defTabSz="914400">
              <a:defRPr sz="1800" kern="1200">
                <a:solidFill>
                  <a:schemeClr val="tx1"/>
                </a:solidFill>
                <a:latin typeface="Gilroy-Bold"/>
                <a:ea typeface="OPPOSans B"/>
              </a:defRPr>
            </a:lvl3pPr>
            <a:lvl4pPr marL="1371600" lvl="3" algn="l" defTabSz="914400">
              <a:defRPr sz="1800" kern="1200">
                <a:solidFill>
                  <a:schemeClr val="tx1"/>
                </a:solidFill>
                <a:latin typeface="Gilroy-Bold"/>
                <a:ea typeface="OPPOSans B"/>
              </a:defRPr>
            </a:lvl4pPr>
            <a:lvl5pPr marL="1828800" lvl="4" algn="l" defTabSz="914400">
              <a:defRPr sz="1800" kern="1200">
                <a:solidFill>
                  <a:schemeClr val="tx1"/>
                </a:solidFill>
                <a:latin typeface="Gilroy-Bold"/>
                <a:ea typeface="OPPOSans B"/>
              </a:defRPr>
            </a:lvl5pPr>
            <a:lvl6pPr marL="2286000" lvl="5" algn="l" defTabSz="914400">
              <a:defRPr sz="1800" kern="1200">
                <a:solidFill>
                  <a:schemeClr val="tx1"/>
                </a:solidFill>
                <a:latin typeface="Gilroy-Bold"/>
                <a:ea typeface="OPPOSans B"/>
              </a:defRPr>
            </a:lvl6pPr>
            <a:lvl7pPr marL="2743200" lvl="6" algn="l" defTabSz="914400">
              <a:defRPr sz="1800" kern="1200">
                <a:solidFill>
                  <a:schemeClr val="tx1"/>
                </a:solidFill>
                <a:latin typeface="Gilroy-Bold"/>
                <a:ea typeface="OPPOSans B"/>
              </a:defRPr>
            </a:lvl7pPr>
            <a:lvl8pPr marL="3200400" lvl="7" algn="l" defTabSz="914400">
              <a:defRPr sz="1800" kern="1200">
                <a:solidFill>
                  <a:schemeClr val="tx1"/>
                </a:solidFill>
                <a:latin typeface="Gilroy-Bold"/>
                <a:ea typeface="OPPOSans B"/>
              </a:defRPr>
            </a:lvl8pPr>
            <a:lvl9pPr marL="3657600" lvl="8" algn="l" defTabSz="914400">
              <a:defRPr sz="1800" kern="1200">
                <a:solidFill>
                  <a:schemeClr val="tx1"/>
                </a:solidFill>
                <a:latin typeface="Gilroy-Bold"/>
                <a:ea typeface="OPPOSans B"/>
              </a:defRPr>
            </a:lvl9pPr>
          </a:lstStyle>
          <a:p>
            <a:pPr marL="0" marR="0" lvl="0" indent="0" algn="ctr" defTabSz="914400" eaLnBrk="1" fontAlgn="auto" latinLnBrk="0" hangingPunct="1">
              <a:spcBef>
                <a:spcPts val="0"/>
              </a:spcBef>
              <a:spcAft>
                <a:spcPts val="0"/>
              </a:spcAft>
              <a:buClrTx/>
              <a:buSzTx/>
              <a:buFontTx/>
              <a:buNone/>
              <a:tabLst/>
              <a:defRPr/>
            </a:pPr>
            <a:r>
              <a:rPr kumimoji="0" lang="zh-CN" altLang="en-US" sz="5400" b="1" u="none" strike="noStrike" kern="1200" cap="none" spc="0" normalizeH="0" baseline="0" noProof="0" dirty="0">
                <a:ln>
                  <a:noFill/>
                </a:ln>
                <a:solidFill>
                  <a:srgbClr val="000000"/>
                </a:solidFill>
                <a:effectLst/>
                <a:uLnTx/>
                <a:uFillTx/>
                <a:latin typeface="Microsoft YaHei" panose="020B0503020204020204" pitchFamily="34" charset="-122"/>
                <a:ea typeface="Microsoft YaHei" panose="020B0503020204020204" pitchFamily="34" charset="-122"/>
                <a:cs typeface="Alibaba PuHuiTi 2.0 95 ExtraBol" pitchFamily="18" charset="-122"/>
              </a:rPr>
              <a:t>谢谢大家</a:t>
            </a:r>
            <a:endParaRPr kumimoji="0" lang="en-US" altLang="zh-CN" sz="5400" b="1" u="none" strike="noStrike" kern="1200" cap="none" spc="0" normalizeH="0" baseline="0" noProof="0" dirty="0">
              <a:ln>
                <a:noFill/>
              </a:ln>
              <a:solidFill>
                <a:srgbClr val="000000"/>
              </a:solidFill>
              <a:effectLst/>
              <a:uLnTx/>
              <a:uFillTx/>
              <a:latin typeface="Microsoft YaHei" panose="020B0503020204020204" pitchFamily="34" charset="-122"/>
              <a:ea typeface="Microsoft YaHei" panose="020B0503020204020204" pitchFamily="34" charset="-122"/>
              <a:cs typeface="Alibaba PuHuiTi 2.0 95 ExtraBol" pitchFamily="18" charset="-122"/>
            </a:endParaRPr>
          </a:p>
          <a:p>
            <a:pPr marL="0" marR="0" lvl="0" indent="0" algn="ctr" defTabSz="914400" eaLnBrk="1" fontAlgn="auto" latinLnBrk="0" hangingPunct="1">
              <a:spcBef>
                <a:spcPts val="0"/>
              </a:spcBef>
              <a:spcAft>
                <a:spcPts val="0"/>
              </a:spcAft>
              <a:buClrTx/>
              <a:buSzTx/>
              <a:buFontTx/>
              <a:buNone/>
              <a:tabLst/>
              <a:defRPr/>
            </a:pPr>
            <a:r>
              <a:rPr lang="en-US" altLang="zh-CN" sz="5400" dirty="0">
                <a:solidFill>
                  <a:srgbClr val="000000"/>
                </a:solidFill>
                <a:latin typeface="Microsoft YaHei Light" panose="020B0503020204020204" pitchFamily="34" charset="-122"/>
                <a:ea typeface="Microsoft YaHei Light" panose="020B0503020204020204" pitchFamily="34" charset="-122"/>
                <a:cs typeface="Alibaba PuHuiTi 2.0 95 ExtraBol" pitchFamily="18" charset="-122"/>
              </a:rPr>
              <a:t>THANKS</a:t>
            </a:r>
            <a:endParaRPr kumimoji="0" lang="en-US" altLang="zh-CN" sz="5400" u="none" strike="noStrike" kern="12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Alibaba PuHuiTi 2.0 95 ExtraBol" pitchFamily="18" charset="-122"/>
            </a:endParaRPr>
          </a:p>
        </p:txBody>
      </p:sp>
      <p:pic>
        <p:nvPicPr>
          <p:cNvPr id="49" name="图片 48">
            <a:extLst>
              <a:ext uri="{FF2B5EF4-FFF2-40B4-BE49-F238E27FC236}">
                <a16:creationId xmlns:a16="http://schemas.microsoft.com/office/drawing/2014/main" id="{FCD7DDFF-1F79-6539-905D-21B23728F459}"/>
              </a:ext>
            </a:extLst>
          </p:cNvPr>
          <p:cNvPicPr>
            <a:picLocks noChangeAspect="1"/>
          </p:cNvPicPr>
          <p:nvPr/>
        </p:nvPicPr>
        <p:blipFill>
          <a:blip r:embed="rId6"/>
          <a:stretch>
            <a:fillRect/>
          </a:stretch>
        </p:blipFill>
        <p:spPr>
          <a:xfrm>
            <a:off x="9713511" y="2615010"/>
            <a:ext cx="864000" cy="864000"/>
          </a:xfrm>
          <a:prstGeom prst="rect">
            <a:avLst/>
          </a:prstGeom>
        </p:spPr>
      </p:pic>
      <p:pic>
        <p:nvPicPr>
          <p:cNvPr id="50" name="图片 49">
            <a:extLst>
              <a:ext uri="{FF2B5EF4-FFF2-40B4-BE49-F238E27FC236}">
                <a16:creationId xmlns:a16="http://schemas.microsoft.com/office/drawing/2014/main" id="{254FC057-0A71-1E59-9EE0-223AD491CDEE}"/>
              </a:ext>
            </a:extLst>
          </p:cNvPr>
          <p:cNvPicPr>
            <a:picLocks noChangeAspect="1"/>
          </p:cNvPicPr>
          <p:nvPr/>
        </p:nvPicPr>
        <p:blipFill>
          <a:blip r:embed="rId7"/>
          <a:stretch>
            <a:fillRect/>
          </a:stretch>
        </p:blipFill>
        <p:spPr>
          <a:xfrm>
            <a:off x="8039037" y="4808311"/>
            <a:ext cx="864000" cy="864000"/>
          </a:xfrm>
          <a:prstGeom prst="rect">
            <a:avLst/>
          </a:prstGeom>
        </p:spPr>
      </p:pic>
      <p:pic>
        <p:nvPicPr>
          <p:cNvPr id="51" name="图片 50">
            <a:extLst>
              <a:ext uri="{FF2B5EF4-FFF2-40B4-BE49-F238E27FC236}">
                <a16:creationId xmlns:a16="http://schemas.microsoft.com/office/drawing/2014/main" id="{64B3AB6E-99F9-6142-ECF2-A82A5733391F}"/>
              </a:ext>
            </a:extLst>
          </p:cNvPr>
          <p:cNvPicPr>
            <a:picLocks noChangeAspect="1"/>
          </p:cNvPicPr>
          <p:nvPr/>
        </p:nvPicPr>
        <p:blipFill>
          <a:blip r:embed="rId8"/>
          <a:stretch>
            <a:fillRect/>
          </a:stretch>
        </p:blipFill>
        <p:spPr>
          <a:xfrm>
            <a:off x="6770713" y="1850906"/>
            <a:ext cx="864000" cy="864000"/>
          </a:xfrm>
          <a:prstGeom prst="rect">
            <a:avLst/>
          </a:prstGeom>
        </p:spPr>
      </p:pic>
    </p:spTree>
    <p:extLst>
      <p:ext uri="{BB962C8B-B14F-4D97-AF65-F5344CB8AC3E}">
        <p14:creationId xmlns:p14="http://schemas.microsoft.com/office/powerpoint/2010/main" val="2626505691"/>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3"/>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4"/>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5"/>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6"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1817690" cy="461665"/>
          </a:xfrm>
          <a:prstGeom prst="rect">
            <a:avLst/>
          </a:prstGeom>
          <a:noFill/>
        </p:spPr>
        <p:txBody>
          <a:bodyPr wrap="square" rtlCol="0">
            <a:spAutoFit/>
          </a:bodyPr>
          <a:lstStyle/>
          <a:p>
            <a:pPr algn="dist"/>
            <a:r>
              <a:rPr kumimoji="1" lang="en-US" altLang="zh-CN" sz="20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课题背景</a:t>
            </a:r>
            <a:endParaRPr kumimoji="1" lang="zh-CN" altLang="en-US" sz="20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endParaRPr>
          </a:p>
        </p:txBody>
      </p:sp>
      <p:sp>
        <p:nvSpPr>
          <p:cNvPr id="3" name="文本框 2">
            <a:extLst>
              <a:ext uri="{FF2B5EF4-FFF2-40B4-BE49-F238E27FC236}">
                <a16:creationId xmlns:a16="http://schemas.microsoft.com/office/drawing/2014/main" id="{7FBC894A-8B01-C58E-41B5-C35AE3D2D044}"/>
              </a:ext>
            </a:extLst>
          </p:cNvPr>
          <p:cNvSpPr txBox="1"/>
          <p:nvPr/>
        </p:nvSpPr>
        <p:spPr>
          <a:xfrm>
            <a:off x="750627" y="1959735"/>
            <a:ext cx="10496879" cy="3369192"/>
          </a:xfrm>
          <a:prstGeom prst="rect">
            <a:avLst/>
          </a:prstGeom>
          <a:noFill/>
        </p:spPr>
        <p:txBody>
          <a:bodyPr wrap="square">
            <a:spAutoFit/>
          </a:bodyPr>
          <a:lstStyle/>
          <a:p>
            <a:pPr>
              <a:lnSpc>
                <a:spcPct val="150000"/>
              </a:lnSpc>
              <a:buFont typeface="Arial" panose="020B0604020202020204" pitchFamily="34" charset="0"/>
              <a:buChar char="•"/>
            </a:pP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 每一个稍微有点规模的 </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 dirty="0">
                <a:solidFill>
                  <a:schemeClr val="tx1">
                    <a:lumMod val="85000"/>
                    <a:lumOff val="15000"/>
                  </a:schemeClr>
                </a:solidFill>
                <a:latin typeface="Microsoft YaHei Light" panose="020B0503020204020204" pitchFamily="34" charset="-122"/>
                <a:ea typeface="Microsoft YaHei Light" panose="020B0503020204020204" pitchFamily="34" charset="-122"/>
              </a:rPr>
              <a:t>，</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总会自带一些线下的测试功能代码，比如环境切换功能、帧率查看功能等等，这些功能的往往放在各式各样的入口中，每个</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开发者都需要自己实现，会降低开发效率。</a:t>
            </a:r>
            <a:r>
              <a:rPr lang="en"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DoKit</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是一款面向移动端的研发测试效率平台，能够让每一个 </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快速接入一些常用的或者没有实现的一些辅助开发工具、测试效率工具、视觉辅助工具，可以帮助</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开发者进行测试。</a:t>
            </a:r>
            <a:endPar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a:lnSpc>
                <a:spcPct val="150000"/>
              </a:lnSpc>
              <a:buFont typeface="Arial" panose="020B0604020202020204" pitchFamily="34" charset="0"/>
              <a:buChar char="•"/>
            </a:pP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 在 </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Android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应用开发中，我们需要考虑的是如何优化电量使用，让我们的 </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不会因为电量消耗过高被用户排斥，或者被其他安全应用报告，以此确保用户黏性。</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耗电量的大小是</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开发者们密切关注的方面，因此耗电检测功能是</a:t>
            </a:r>
            <a:r>
              <a:rPr lang="en"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Dokit</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平台所必须具备的一项能力。目前关于</a:t>
            </a:r>
            <a:r>
              <a:rPr lang="en"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Dokit</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宿主机耗电检测这一块的功能尚未开发完全。</a:t>
            </a:r>
          </a:p>
        </p:txBody>
      </p:sp>
    </p:spTree>
    <p:extLst>
      <p:ext uri="{BB962C8B-B14F-4D97-AF65-F5344CB8AC3E}">
        <p14:creationId xmlns:p14="http://schemas.microsoft.com/office/powerpoint/2010/main" val="1749555761"/>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2"/>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3"/>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4"/>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5"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23596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课题解决思路</a:t>
            </a:r>
          </a:p>
        </p:txBody>
      </p:sp>
      <p:sp>
        <p:nvSpPr>
          <p:cNvPr id="2" name="文本框 1">
            <a:extLst>
              <a:ext uri="{FF2B5EF4-FFF2-40B4-BE49-F238E27FC236}">
                <a16:creationId xmlns:a16="http://schemas.microsoft.com/office/drawing/2014/main" id="{307EF299-9106-22CB-C8BF-83C2CCD45350}"/>
              </a:ext>
            </a:extLst>
          </p:cNvPr>
          <p:cNvSpPr txBox="1"/>
          <p:nvPr/>
        </p:nvSpPr>
        <p:spPr>
          <a:xfrm>
            <a:off x="439591" y="974502"/>
            <a:ext cx="11312818" cy="7590348"/>
          </a:xfrm>
          <a:prstGeom prst="rect">
            <a:avLst/>
          </a:prstGeom>
          <a:noFill/>
        </p:spPr>
        <p:txBody>
          <a:bodyPr wrap="square">
            <a:spAutoFit/>
          </a:bodyPr>
          <a:lstStyle/>
          <a:p>
            <a:pPr>
              <a:lnSpc>
                <a:spcPct val="150000"/>
              </a:lnSpc>
            </a:pPr>
            <a:r>
              <a:rPr lang="zh-CN" altLang="en-US" sz="2800" b="1" dirty="0">
                <a:solidFill>
                  <a:schemeClr val="tx1">
                    <a:lumMod val="85000"/>
                    <a:lumOff val="15000"/>
                  </a:schemeClr>
                </a:solidFill>
                <a:latin typeface="Microsoft YaHei Light" panose="020B0503020204020204" pitchFamily="34" charset="-122"/>
                <a:ea typeface="Microsoft YaHei Light" panose="020B0503020204020204" pitchFamily="34" charset="-122"/>
              </a:rPr>
              <a:t>针对课题的调研分析</a:t>
            </a:r>
            <a:endParaRPr lang="en-US" altLang="zh-CN" sz="2800" b="1"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indent="-342900">
              <a:lnSpc>
                <a:spcPct val="150000"/>
              </a:lnSpc>
              <a:buFont typeface="Arial" panose="020B0604020202020204" pitchFamily="34" charset="0"/>
              <a:buChar char="•"/>
            </a:pP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通过</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java</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反射机制去调用</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android</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内部关于耗电检测的接口，但是</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android</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关于相关接口的权限验证极为严格，没有办法避开</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android</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的权限验证。</a:t>
            </a:r>
          </a:p>
          <a:p>
            <a:pPr indent="-342900">
              <a:lnSpc>
                <a:spcPct val="150000"/>
              </a:lnSpc>
              <a:buFont typeface="Arial" panose="020B0604020202020204" pitchFamily="34" charset="0"/>
              <a:buChar char="•"/>
            </a:pP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通过在手机内搭建一个</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ADB</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服务器使得无需电脑也可以执行</a:t>
            </a:r>
            <a:r>
              <a:rPr lang="en-US"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adb</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 shell</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相关的命令来得到电量信息，为此调研了两个工具：</a:t>
            </a:r>
            <a:r>
              <a:rPr lang="en-US"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ADBLib</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和</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LADB</a:t>
            </a:r>
          </a:p>
          <a:p>
            <a:pPr lvl="2" indent="-342900">
              <a:lnSpc>
                <a:spcPct val="150000"/>
              </a:lnSpc>
              <a:buFont typeface="Arial" panose="020B0604020202020204" pitchFamily="34" charset="0"/>
              <a:buChar char="•"/>
            </a:pPr>
            <a:r>
              <a:rPr lang="en-US"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ADBLib</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在操作时仍然需要使用电脑通过</a:t>
            </a:r>
            <a:r>
              <a:rPr lang="en-US"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usb</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与手机建立起连接后才能使用，不符合课题的要求</a:t>
            </a:r>
          </a:p>
          <a:p>
            <a:pPr lvl="2" indent="-342900">
              <a:lnSpc>
                <a:spcPct val="150000"/>
              </a:lnSpc>
              <a:buFont typeface="Arial" panose="020B0604020202020204" pitchFamily="34" charset="0"/>
              <a:buChar char="•"/>
            </a:pP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核心思路在于</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LADB</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将编译后的</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ADB</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类库以</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.so</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文件的形式添加在最终的</a:t>
            </a:r>
            <a:r>
              <a:rPr lang="en-US"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apk</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包内，每当需要执行</a:t>
            </a:r>
            <a:r>
              <a:rPr lang="en-US"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adb</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命令时，就会调用该文件来进行</a:t>
            </a:r>
            <a:r>
              <a:rPr lang="en-US"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adb</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命令的执行，得到最终的结果。尝试实现了</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demo</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，但是在</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demo</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的实现过程中，发现</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LADB</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必须基于无线调试功能，同时它只能适配</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arm64</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和</a:t>
            </a:r>
            <a:r>
              <a:rPr lang="en-US"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armeabi</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设备，这不满足课题关于可靠性和兼容性的要求，于是舍弃该种做法。</a:t>
            </a:r>
            <a:endPar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indent="-342900">
              <a:lnSpc>
                <a:spcPct val="150000"/>
              </a:lnSpc>
              <a:buFont typeface="Arial" panose="020B0604020202020204" pitchFamily="34" charset="0"/>
              <a:buChar char="•"/>
            </a:pP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安卓的</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导致耗电的原因更是多种多样，比如线程问题、</a:t>
            </a:r>
            <a:r>
              <a:rPr lang="en-US"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WakeLock</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问题、</a:t>
            </a:r>
            <a:r>
              <a:rPr lang="en-US"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Wifi</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 /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蓝牙 </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 GPS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扫描频繁问题等等。因此希望通过监控</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的线程功耗、系统服务调用以及</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和设备的状态等来反应</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的耗电情况，对此调研了腾讯开源的</a:t>
            </a:r>
            <a:r>
              <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matrix</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工具，了解了一些实现上的思路和方法。</a:t>
            </a:r>
            <a:endPar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indent="-342900">
              <a:lnSpc>
                <a:spcPct val="150000"/>
              </a:lnSpc>
              <a:buFont typeface="Arial" panose="020B0604020202020204" pitchFamily="34" charset="0"/>
              <a:buChar char="•"/>
            </a:pPr>
            <a:endParaRPr lang="en-US" altLang="zh-CN" sz="2800"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indent="-342900">
              <a:lnSpc>
                <a:spcPct val="150000"/>
              </a:lnSpc>
              <a:buFont typeface="Arial" panose="020B0604020202020204" pitchFamily="34" charset="0"/>
              <a:buChar char="•"/>
            </a:pPr>
            <a:endParaRPr lang="zh-CN" altLang="en-US" sz="2800"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a:lnSpc>
                <a:spcPct val="150000"/>
              </a:lnSpc>
              <a:buFont typeface="Arial" panose="020B0604020202020204" pitchFamily="34" charset="0"/>
              <a:buChar char="•"/>
            </a:pPr>
            <a:endParaRPr lang="zh-CN" altLang="en-US" sz="2800" i="1" dirty="0">
              <a:solidFill>
                <a:schemeClr val="bg2">
                  <a:lumMod val="50000"/>
                </a:schemeClr>
              </a:solidFill>
              <a:effectLst/>
              <a:latin typeface="Microsoft YaHei Light" panose="020B0503020204020204" pitchFamily="34" charset="-122"/>
              <a:ea typeface="Microsoft YaHei Light" panose="020B0503020204020204" pitchFamily="34" charset="-122"/>
            </a:endParaRPr>
          </a:p>
        </p:txBody>
      </p:sp>
    </p:spTree>
    <p:extLst>
      <p:ext uri="{BB962C8B-B14F-4D97-AF65-F5344CB8AC3E}">
        <p14:creationId xmlns:p14="http://schemas.microsoft.com/office/powerpoint/2010/main" val="3938308909"/>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2"/>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3"/>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4"/>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5" cstate="print">
            <a:alphaModFix/>
            <a:extLst>
              <a:ext uri="{28A0092B-C50C-407E-A947-70E740481C1C}">
                <a14:useLocalDpi xmlns:a14="http://schemas.microsoft.com/office/drawing/2010/main"/>
              </a:ext>
            </a:extLst>
          </a:blip>
          <a:stretch>
            <a:fillRect/>
          </a:stretch>
        </p:blipFill>
        <p:spPr>
          <a:xfrm rot="18900000">
            <a:off x="9734076" y="618046"/>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23596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课题解决思路</a:t>
            </a:r>
          </a:p>
        </p:txBody>
      </p:sp>
      <p:sp>
        <p:nvSpPr>
          <p:cNvPr id="3" name="文本框 2">
            <a:extLst>
              <a:ext uri="{FF2B5EF4-FFF2-40B4-BE49-F238E27FC236}">
                <a16:creationId xmlns:a16="http://schemas.microsoft.com/office/drawing/2014/main" id="{0C849808-98CA-59E9-7077-0F97DDC060B7}"/>
              </a:ext>
            </a:extLst>
          </p:cNvPr>
          <p:cNvSpPr txBox="1"/>
          <p:nvPr/>
        </p:nvSpPr>
        <p:spPr>
          <a:xfrm>
            <a:off x="655492" y="3345552"/>
            <a:ext cx="6662056" cy="583493"/>
          </a:xfrm>
          <a:prstGeom prst="rect">
            <a:avLst/>
          </a:prstGeom>
          <a:noFill/>
        </p:spPr>
        <p:txBody>
          <a:bodyPr wrap="square">
            <a:spAutoFit/>
          </a:bodyPr>
          <a:lstStyle/>
          <a:p>
            <a:pPr>
              <a:lnSpc>
                <a:spcPct val="150000"/>
              </a:lnSpc>
            </a:pPr>
            <a:r>
              <a:rPr lang="zh-CN" altLang="en-US" sz="2400" dirty="0">
                <a:solidFill>
                  <a:schemeClr val="tx1">
                    <a:lumMod val="85000"/>
                    <a:lumOff val="15000"/>
                  </a:schemeClr>
                </a:solidFill>
                <a:latin typeface="Microsoft YaHei Light" panose="020B0503020204020204" pitchFamily="34" charset="-122"/>
                <a:ea typeface="Microsoft YaHei Light" panose="020B0503020204020204" pitchFamily="34" charset="-122"/>
              </a:rPr>
              <a:t>最终的解决方案</a:t>
            </a:r>
            <a:endParaRPr lang="zh-CN" altLang="en-US" sz="2400" i="1" dirty="0">
              <a:solidFill>
                <a:schemeClr val="bg2">
                  <a:lumMod val="50000"/>
                </a:schemeClr>
              </a:solidFill>
              <a:effectLst/>
              <a:latin typeface="Microsoft YaHei Light" panose="020B0503020204020204" pitchFamily="34" charset="-122"/>
              <a:ea typeface="Microsoft YaHei Light" panose="020B0503020204020204" pitchFamily="34" charset="-122"/>
            </a:endParaRPr>
          </a:p>
        </p:txBody>
      </p:sp>
      <p:pic>
        <p:nvPicPr>
          <p:cNvPr id="4" name="图片 3" descr="图示&#10;&#10;描述已自动生成">
            <a:extLst>
              <a:ext uri="{FF2B5EF4-FFF2-40B4-BE49-F238E27FC236}">
                <a16:creationId xmlns:a16="http://schemas.microsoft.com/office/drawing/2014/main" id="{5DEEACF6-E237-5787-6705-A411DB2AF144}"/>
              </a:ext>
            </a:extLst>
          </p:cNvPr>
          <p:cNvPicPr>
            <a:picLocks noChangeAspect="1"/>
          </p:cNvPicPr>
          <p:nvPr/>
        </p:nvPicPr>
        <p:blipFill>
          <a:blip r:embed="rId6"/>
          <a:stretch>
            <a:fillRect/>
          </a:stretch>
        </p:blipFill>
        <p:spPr>
          <a:xfrm>
            <a:off x="3930555" y="1285160"/>
            <a:ext cx="5622137" cy="5101992"/>
          </a:xfrm>
          <a:prstGeom prst="rect">
            <a:avLst/>
          </a:prstGeom>
        </p:spPr>
      </p:pic>
    </p:spTree>
    <p:extLst>
      <p:ext uri="{BB962C8B-B14F-4D97-AF65-F5344CB8AC3E}">
        <p14:creationId xmlns:p14="http://schemas.microsoft.com/office/powerpoint/2010/main" val="3630128734"/>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3"/>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4"/>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5"/>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6"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23596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课题解决思路</a:t>
            </a:r>
          </a:p>
        </p:txBody>
      </p:sp>
      <p:sp>
        <p:nvSpPr>
          <p:cNvPr id="23" name="文本框 22">
            <a:extLst>
              <a:ext uri="{FF2B5EF4-FFF2-40B4-BE49-F238E27FC236}">
                <a16:creationId xmlns:a16="http://schemas.microsoft.com/office/drawing/2014/main" id="{6B534525-43F3-BB76-3163-C3ADBA2D20CB}"/>
              </a:ext>
            </a:extLst>
          </p:cNvPr>
          <p:cNvSpPr txBox="1"/>
          <p:nvPr/>
        </p:nvSpPr>
        <p:spPr>
          <a:xfrm>
            <a:off x="991938" y="1598473"/>
            <a:ext cx="10208124" cy="4061689"/>
          </a:xfrm>
          <a:prstGeom prst="rect">
            <a:avLst/>
          </a:prstGeom>
          <a:noFill/>
        </p:spPr>
        <p:txBody>
          <a:bodyPr wrap="square">
            <a:spAutoFit/>
          </a:bodyPr>
          <a:lstStyle/>
          <a:p>
            <a:pPr>
              <a:lnSpc>
                <a:spcPct val="150000"/>
              </a:lnSpc>
            </a:pPr>
            <a:r>
              <a:rPr lang="zh-CN" altLang="en-US" sz="2400" b="1" dirty="0">
                <a:solidFill>
                  <a:schemeClr val="tx1">
                    <a:lumMod val="85000"/>
                    <a:lumOff val="15000"/>
                  </a:schemeClr>
                </a:solidFill>
                <a:latin typeface="Microsoft YaHei Light" panose="020B0503020204020204" pitchFamily="34" charset="-122"/>
                <a:ea typeface="Microsoft YaHei Light" panose="020B0503020204020204" pitchFamily="34" charset="-122"/>
              </a:rPr>
              <a:t>线程功耗监控</a:t>
            </a:r>
            <a:endParaRPr lang="en-US" altLang="zh-CN" sz="2400" b="1"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marL="285750" indent="-285750">
              <a:lnSpc>
                <a:spcPct val="150000"/>
              </a:lnSpc>
              <a:buFont typeface="Arial" panose="020B0604020202020204" pitchFamily="34" charset="0"/>
              <a:buChar char="•"/>
            </a:pP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首先通过</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Linux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命令 </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proc/[</a:t>
            </a:r>
            <a:r>
              <a:rPr lang="en"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pid</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]/stat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和 </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proc/[</a:t>
            </a:r>
            <a:r>
              <a:rPr lang="en"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pid</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]/task/[</a:t>
            </a:r>
            <a:r>
              <a:rPr lang="en"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tid</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]/stat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可以 </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Dump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当前 </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进程和线程的统计信息。（信息中会包含线程运行的用户时间、系统时间等等，根据时间可以转化成线程的</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jiffy</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消耗）。根据每个线程在执行前后的</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Jiffy</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消耗和线程的运行状态，可以得到当前线程在这段时间内的运行状况，是否发生异常。</a:t>
            </a:r>
            <a:endParaRPr lang="en-US"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a:lnSpc>
                <a:spcPct val="150000"/>
              </a:lnSpc>
            </a:pPr>
            <a:r>
              <a:rPr lang="zh-CN" altLang="en-US" sz="2400" b="1" dirty="0">
                <a:solidFill>
                  <a:schemeClr val="tx1">
                    <a:lumMod val="85000"/>
                    <a:lumOff val="15000"/>
                  </a:schemeClr>
                </a:solidFill>
                <a:latin typeface="Microsoft YaHei Light" panose="020B0503020204020204" pitchFamily="34" charset="-122"/>
                <a:ea typeface="Microsoft YaHei Light" panose="020B0503020204020204" pitchFamily="34" charset="-122"/>
              </a:rPr>
              <a:t>检测系统服务调用异常</a:t>
            </a:r>
          </a:p>
          <a:p>
            <a:pPr>
              <a:lnSpc>
                <a:spcPct val="150000"/>
              </a:lnSpc>
            </a:pP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通过</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Hook </a:t>
            </a:r>
            <a:r>
              <a:rPr lang="en"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SystemService</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或者</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ASM</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方案来检测系统服务调用异常</a:t>
            </a:r>
          </a:p>
          <a:p>
            <a:pPr>
              <a:lnSpc>
                <a:spcPct val="150000"/>
              </a:lnSpc>
            </a:pPr>
            <a:endPar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marL="342900" indent="-342900">
              <a:lnSpc>
                <a:spcPct val="150000"/>
              </a:lnSpc>
              <a:buFont typeface="Arial" panose="020B0604020202020204" pitchFamily="34" charset="0"/>
              <a:buChar char="•"/>
            </a:pPr>
            <a:endParaRPr lang="zh-CN" altLang="en-US" i="1" dirty="0">
              <a:solidFill>
                <a:schemeClr val="bg2">
                  <a:lumMod val="50000"/>
                </a:schemeClr>
              </a:solidFill>
              <a:effectLst/>
              <a:latin typeface="Microsoft YaHei Light" panose="020B0503020204020204" pitchFamily="34" charset="-122"/>
              <a:ea typeface="Microsoft YaHei Light" panose="020B0503020204020204" pitchFamily="34" charset="-122"/>
            </a:endParaRPr>
          </a:p>
        </p:txBody>
      </p:sp>
    </p:spTree>
    <p:extLst>
      <p:ext uri="{BB962C8B-B14F-4D97-AF65-F5344CB8AC3E}">
        <p14:creationId xmlns:p14="http://schemas.microsoft.com/office/powerpoint/2010/main" val="3080021717"/>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2"/>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3"/>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4"/>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5"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23596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课题解决思路</a:t>
            </a:r>
          </a:p>
        </p:txBody>
      </p:sp>
      <p:sp>
        <p:nvSpPr>
          <p:cNvPr id="23" name="文本框 22">
            <a:extLst>
              <a:ext uri="{FF2B5EF4-FFF2-40B4-BE49-F238E27FC236}">
                <a16:creationId xmlns:a16="http://schemas.microsoft.com/office/drawing/2014/main" id="{6B534525-43F3-BB76-3163-C3ADBA2D20CB}"/>
              </a:ext>
            </a:extLst>
          </p:cNvPr>
          <p:cNvSpPr txBox="1"/>
          <p:nvPr/>
        </p:nvSpPr>
        <p:spPr>
          <a:xfrm>
            <a:off x="914799" y="1093671"/>
            <a:ext cx="6662056" cy="2799484"/>
          </a:xfrm>
          <a:prstGeom prst="rect">
            <a:avLst/>
          </a:prstGeom>
          <a:noFill/>
        </p:spPr>
        <p:txBody>
          <a:bodyPr wrap="square">
            <a:spAutoFit/>
          </a:bodyPr>
          <a:lstStyle/>
          <a:p>
            <a:pPr>
              <a:lnSpc>
                <a:spcPct val="150000"/>
              </a:lnSpc>
            </a:pPr>
            <a:r>
              <a:rPr lang="en-US" altLang="zh-CN" sz="2400" b="1"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sz="2400" b="1" dirty="0">
                <a:solidFill>
                  <a:schemeClr val="tx1">
                    <a:lumMod val="85000"/>
                    <a:lumOff val="15000"/>
                  </a:schemeClr>
                </a:solidFill>
                <a:latin typeface="Microsoft YaHei Light" panose="020B0503020204020204" pitchFamily="34" charset="-122"/>
                <a:ea typeface="Microsoft YaHei Light" panose="020B0503020204020204" pitchFamily="34" charset="-122"/>
              </a:rPr>
              <a:t>和设备状态统计</a:t>
            </a:r>
            <a:endParaRPr lang="en-US" altLang="zh-CN" sz="2400" b="1"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a:lnSpc>
                <a:spcPct val="150000"/>
              </a:lnSpc>
            </a:pP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在设备和</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状态发生改变的时候，记录下每一种状态的起始时间和结束时间。在监控的时间段内，根据监控窗口的起始时间和结束时间以及记录的这段时间内的</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和设备状态，就可以计算出这段时长内 </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 </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每个事件状态的占比。</a:t>
            </a:r>
            <a:endParaRPr lang="zh-CN" altLang="en-US" dirty="0"/>
          </a:p>
          <a:p>
            <a:pPr>
              <a:lnSpc>
                <a:spcPct val="150000"/>
              </a:lnSpc>
            </a:pPr>
            <a:endParaRPr lang="zh-CN" altLang="en-US" sz="2400" i="1" dirty="0">
              <a:solidFill>
                <a:schemeClr val="bg2">
                  <a:lumMod val="50000"/>
                </a:schemeClr>
              </a:solidFill>
              <a:effectLst/>
              <a:latin typeface="Microsoft YaHei Light" panose="020B0503020204020204" pitchFamily="34" charset="-122"/>
              <a:ea typeface="Microsoft YaHei Light" panose="020B0503020204020204" pitchFamily="34" charset="-122"/>
            </a:endParaRPr>
          </a:p>
        </p:txBody>
      </p:sp>
      <p:pic>
        <p:nvPicPr>
          <p:cNvPr id="2" name="图片 1">
            <a:extLst>
              <a:ext uri="{FF2B5EF4-FFF2-40B4-BE49-F238E27FC236}">
                <a16:creationId xmlns:a16="http://schemas.microsoft.com/office/drawing/2014/main" id="{153FB922-A03A-0FB7-FEA4-3D509DEAB866}"/>
              </a:ext>
            </a:extLst>
          </p:cNvPr>
          <p:cNvPicPr>
            <a:picLocks noChangeAspect="1"/>
          </p:cNvPicPr>
          <p:nvPr/>
        </p:nvPicPr>
        <p:blipFill>
          <a:blip r:embed="rId6"/>
          <a:stretch>
            <a:fillRect/>
          </a:stretch>
        </p:blipFill>
        <p:spPr>
          <a:xfrm>
            <a:off x="742571" y="3745172"/>
            <a:ext cx="9521262" cy="2602623"/>
          </a:xfrm>
          <a:prstGeom prst="rect">
            <a:avLst/>
          </a:prstGeom>
        </p:spPr>
      </p:pic>
    </p:spTree>
    <p:extLst>
      <p:ext uri="{BB962C8B-B14F-4D97-AF65-F5344CB8AC3E}">
        <p14:creationId xmlns:p14="http://schemas.microsoft.com/office/powerpoint/2010/main" val="2946272869"/>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2"/>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3"/>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4"/>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5"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23596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课题解决思路</a:t>
            </a:r>
          </a:p>
        </p:txBody>
      </p:sp>
      <p:sp>
        <p:nvSpPr>
          <p:cNvPr id="23" name="文本框 22">
            <a:extLst>
              <a:ext uri="{FF2B5EF4-FFF2-40B4-BE49-F238E27FC236}">
                <a16:creationId xmlns:a16="http://schemas.microsoft.com/office/drawing/2014/main" id="{6B534525-43F3-BB76-3163-C3ADBA2D20CB}"/>
              </a:ext>
            </a:extLst>
          </p:cNvPr>
          <p:cNvSpPr txBox="1"/>
          <p:nvPr/>
        </p:nvSpPr>
        <p:spPr>
          <a:xfrm>
            <a:off x="333923" y="2049014"/>
            <a:ext cx="6662056" cy="3214983"/>
          </a:xfrm>
          <a:prstGeom prst="rect">
            <a:avLst/>
          </a:prstGeom>
          <a:noFill/>
        </p:spPr>
        <p:txBody>
          <a:bodyPr wrap="square">
            <a:spAutoFit/>
          </a:bodyPr>
          <a:lstStyle/>
          <a:p>
            <a:pPr>
              <a:lnSpc>
                <a:spcPct val="150000"/>
              </a:lnSpc>
            </a:pPr>
            <a:r>
              <a:rPr lang="zh-CN" altLang="en-US" sz="2400" b="1" dirty="0">
                <a:solidFill>
                  <a:schemeClr val="tx1">
                    <a:lumMod val="85000"/>
                    <a:lumOff val="15000"/>
                  </a:schemeClr>
                </a:solidFill>
                <a:latin typeface="Microsoft YaHei Light" panose="020B0503020204020204" pitchFamily="34" charset="-122"/>
                <a:ea typeface="Microsoft YaHei Light" panose="020B0503020204020204" pitchFamily="34" charset="-122"/>
              </a:rPr>
              <a:t>生成耗电检测报告</a:t>
            </a:r>
            <a:endParaRPr lang="en-US" altLang="zh-CN" sz="2400" b="1" dirty="0">
              <a:solidFill>
                <a:schemeClr val="tx1">
                  <a:lumMod val="85000"/>
                  <a:lumOff val="15000"/>
                </a:schemeClr>
              </a:solidFill>
              <a:latin typeface="Microsoft YaHei Light" panose="020B0503020204020204" pitchFamily="34" charset="-122"/>
              <a:ea typeface="Microsoft YaHei Light" panose="020B0503020204020204" pitchFamily="34" charset="-122"/>
            </a:endParaRPr>
          </a:p>
          <a:p>
            <a:pPr>
              <a:lnSpc>
                <a:spcPct val="150000"/>
              </a:lnSpc>
            </a:pP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对宿主</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从</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create</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到</a:t>
            </a:r>
            <a:r>
              <a:rPr lang="en" altLang="zh-CN" dirty="0" err="1">
                <a:solidFill>
                  <a:schemeClr val="tx1">
                    <a:lumMod val="85000"/>
                    <a:lumOff val="15000"/>
                  </a:schemeClr>
                </a:solidFill>
                <a:latin typeface="Microsoft YaHei Light" panose="020B0503020204020204" pitchFamily="34" charset="-122"/>
                <a:ea typeface="Microsoft YaHei Light" panose="020B0503020204020204" pitchFamily="34" charset="-122"/>
              </a:rPr>
              <a:t>destory</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的生命周期进行实时监控，在</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状态发生改变时综合上述检测到的信息，生成该状态时间段的耗电检测报告。最终生成在</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的整个生命周期内的电量报告。重点展示</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的线程开销和系统服务调用，同时也会展示一些设备和</a:t>
            </a:r>
            <a:r>
              <a:rPr lang="en" altLang="zh-CN" dirty="0">
                <a:solidFill>
                  <a:schemeClr val="tx1">
                    <a:lumMod val="85000"/>
                    <a:lumOff val="15000"/>
                  </a:schemeClr>
                </a:solidFill>
                <a:latin typeface="Microsoft YaHei Light" panose="020B0503020204020204" pitchFamily="34" charset="-122"/>
                <a:ea typeface="Microsoft YaHei Light" panose="020B0503020204020204" pitchFamily="34" charset="-122"/>
              </a:rPr>
              <a:t>app</a:t>
            </a:r>
            <a:r>
              <a:rPr lang="zh-CN" altLang="en-US" dirty="0">
                <a:solidFill>
                  <a:schemeClr val="tx1">
                    <a:lumMod val="85000"/>
                    <a:lumOff val="15000"/>
                  </a:schemeClr>
                </a:solidFill>
                <a:latin typeface="Microsoft YaHei Light" panose="020B0503020204020204" pitchFamily="34" charset="-122"/>
                <a:ea typeface="Microsoft YaHei Light" panose="020B0503020204020204" pitchFamily="34" charset="-122"/>
              </a:rPr>
              <a:t>的状态。</a:t>
            </a:r>
          </a:p>
          <a:p>
            <a:pPr>
              <a:lnSpc>
                <a:spcPct val="150000"/>
              </a:lnSpc>
            </a:pPr>
            <a:endParaRPr lang="zh-CN" altLang="en-US" sz="2400" i="1" dirty="0">
              <a:solidFill>
                <a:schemeClr val="bg2">
                  <a:lumMod val="50000"/>
                </a:schemeClr>
              </a:solidFill>
              <a:effectLst/>
              <a:latin typeface="Microsoft YaHei Light" panose="020B0503020204020204" pitchFamily="34" charset="-122"/>
              <a:ea typeface="Microsoft YaHei Light" panose="020B0503020204020204" pitchFamily="34" charset="-122"/>
            </a:endParaRPr>
          </a:p>
        </p:txBody>
      </p:sp>
      <p:pic>
        <p:nvPicPr>
          <p:cNvPr id="3" name="图片 2">
            <a:extLst>
              <a:ext uri="{FF2B5EF4-FFF2-40B4-BE49-F238E27FC236}">
                <a16:creationId xmlns:a16="http://schemas.microsoft.com/office/drawing/2014/main" id="{2B6F34AD-1F4F-A012-FDEB-50AD1DF31A81}"/>
              </a:ext>
            </a:extLst>
          </p:cNvPr>
          <p:cNvPicPr>
            <a:picLocks noChangeAspect="1"/>
          </p:cNvPicPr>
          <p:nvPr/>
        </p:nvPicPr>
        <p:blipFill>
          <a:blip r:embed="rId6"/>
          <a:stretch>
            <a:fillRect/>
          </a:stretch>
        </p:blipFill>
        <p:spPr>
          <a:xfrm>
            <a:off x="7355829" y="987122"/>
            <a:ext cx="3531836" cy="5708557"/>
          </a:xfrm>
          <a:prstGeom prst="rect">
            <a:avLst/>
          </a:prstGeom>
        </p:spPr>
      </p:pic>
    </p:spTree>
    <p:extLst>
      <p:ext uri="{BB962C8B-B14F-4D97-AF65-F5344CB8AC3E}">
        <p14:creationId xmlns:p14="http://schemas.microsoft.com/office/powerpoint/2010/main" val="3837747343"/>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2"/>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3"/>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4"/>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5"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36550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课题进展与成果展示</a:t>
            </a:r>
          </a:p>
        </p:txBody>
      </p:sp>
      <p:pic>
        <p:nvPicPr>
          <p:cNvPr id="2" name="图片 1">
            <a:extLst>
              <a:ext uri="{FF2B5EF4-FFF2-40B4-BE49-F238E27FC236}">
                <a16:creationId xmlns:a16="http://schemas.microsoft.com/office/drawing/2014/main" id="{C0D83657-1522-2EFB-F14F-D902C1EB1657}"/>
              </a:ext>
            </a:extLst>
          </p:cNvPr>
          <p:cNvPicPr>
            <a:picLocks noChangeAspect="1"/>
          </p:cNvPicPr>
          <p:nvPr/>
        </p:nvPicPr>
        <p:blipFill>
          <a:blip r:embed="rId6"/>
          <a:stretch>
            <a:fillRect/>
          </a:stretch>
        </p:blipFill>
        <p:spPr>
          <a:xfrm>
            <a:off x="5624942" y="827857"/>
            <a:ext cx="5837504" cy="4324439"/>
          </a:xfrm>
          <a:prstGeom prst="rect">
            <a:avLst/>
          </a:prstGeom>
        </p:spPr>
      </p:pic>
      <p:sp>
        <p:nvSpPr>
          <p:cNvPr id="3" name="文本框 2">
            <a:extLst>
              <a:ext uri="{FF2B5EF4-FFF2-40B4-BE49-F238E27FC236}">
                <a16:creationId xmlns:a16="http://schemas.microsoft.com/office/drawing/2014/main" id="{CB6D58A1-D16C-6E18-F8D6-B8CD4A880FAF}"/>
              </a:ext>
            </a:extLst>
          </p:cNvPr>
          <p:cNvSpPr txBox="1"/>
          <p:nvPr/>
        </p:nvSpPr>
        <p:spPr>
          <a:xfrm>
            <a:off x="186056" y="1246495"/>
            <a:ext cx="5438885" cy="3662541"/>
          </a:xfrm>
          <a:prstGeom prst="rect">
            <a:avLst/>
          </a:prstGeom>
          <a:noFill/>
        </p:spPr>
        <p:txBody>
          <a:bodyPr wrap="square" rtlCol="0">
            <a:spAutoFit/>
          </a:bodyPr>
          <a:lstStyle/>
          <a:p>
            <a:r>
              <a:rPr kumimoji="1" lang="zh-CN" altLang="en-US" sz="2400" b="1" dirty="0">
                <a:latin typeface="Microsoft YaHei Light" panose="020B0503020204020204" pitchFamily="34" charset="-122"/>
                <a:ea typeface="Microsoft YaHei Light" panose="020B0503020204020204" pitchFamily="34" charset="-122"/>
              </a:rPr>
              <a:t>线程功耗监控</a:t>
            </a:r>
            <a:endParaRPr kumimoji="1" lang="en-US" altLang="zh-CN" sz="2400" b="1" dirty="0">
              <a:latin typeface="Microsoft YaHei Light" panose="020B0503020204020204" pitchFamily="34" charset="-122"/>
              <a:ea typeface="Microsoft YaHei Light" panose="020B0503020204020204" pitchFamily="34" charset="-122"/>
            </a:endParaRPr>
          </a:p>
          <a:p>
            <a:endParaRPr kumimoji="1" lang="en-US" altLang="zh-CN" sz="2400" b="1" dirty="0">
              <a:latin typeface="Microsoft YaHei Light" panose="020B0503020204020204" pitchFamily="34" charset="-122"/>
              <a:ea typeface="Microsoft YaHei Light" panose="020B0503020204020204" pitchFamily="34" charset="-122"/>
            </a:endParaRPr>
          </a:p>
          <a:p>
            <a:r>
              <a:rPr kumimoji="1" lang="zh-CN" altLang="en-US" sz="2000" dirty="0">
                <a:latin typeface="Microsoft YaHei Light" panose="020B0503020204020204" pitchFamily="34" charset="-122"/>
                <a:ea typeface="Microsoft YaHei Light" panose="020B0503020204020204" pitchFamily="34" charset="-122"/>
              </a:rPr>
              <a:t>会在开始监控的时间和结束监控的时间点对系统做一次快照，在</a:t>
            </a:r>
            <a:r>
              <a:rPr kumimoji="1" lang="en" altLang="zh-CN" sz="2000" dirty="0" err="1">
                <a:latin typeface="Microsoft YaHei Light" panose="020B0503020204020204" pitchFamily="34" charset="-122"/>
                <a:ea typeface="Microsoft YaHei Light" panose="020B0503020204020204" pitchFamily="34" charset="-122"/>
              </a:rPr>
              <a:t>getAllThreadInfo</a:t>
            </a:r>
            <a:r>
              <a:rPr kumimoji="1" lang="en" altLang="zh-CN" sz="2000" dirty="0">
                <a:latin typeface="Microsoft YaHei Light" panose="020B0503020204020204" pitchFamily="34" charset="-122"/>
                <a:ea typeface="Microsoft YaHei Light" panose="020B0503020204020204" pitchFamily="34" charset="-122"/>
              </a:rPr>
              <a:t>()</a:t>
            </a:r>
            <a:r>
              <a:rPr kumimoji="1" lang="zh-CN" altLang="en-US" sz="2000" dirty="0">
                <a:latin typeface="Microsoft YaHei Light" panose="020B0503020204020204" pitchFamily="34" charset="-122"/>
                <a:ea typeface="Microsoft YaHei Light" panose="020B0503020204020204" pitchFamily="34" charset="-122"/>
              </a:rPr>
              <a:t>方法中通过</a:t>
            </a:r>
            <a:r>
              <a:rPr kumimoji="1" lang="en" altLang="zh-CN" sz="2000" dirty="0">
                <a:latin typeface="Microsoft YaHei Light" panose="020B0503020204020204" pitchFamily="34" charset="-122"/>
                <a:ea typeface="Microsoft YaHei Light" panose="020B0503020204020204" pitchFamily="34" charset="-122"/>
              </a:rPr>
              <a:t>Linux </a:t>
            </a:r>
            <a:r>
              <a:rPr kumimoji="1" lang="zh-CN" altLang="en-US" sz="2000" dirty="0">
                <a:latin typeface="Microsoft YaHei Light" panose="020B0503020204020204" pitchFamily="34" charset="-122"/>
                <a:ea typeface="Microsoft YaHei Light" panose="020B0503020204020204" pitchFamily="34" charset="-122"/>
              </a:rPr>
              <a:t>命令 </a:t>
            </a:r>
            <a:r>
              <a:rPr kumimoji="1" lang="en" altLang="zh-CN" sz="2000" dirty="0">
                <a:latin typeface="Microsoft YaHei Light" panose="020B0503020204020204" pitchFamily="34" charset="-122"/>
                <a:ea typeface="Microsoft YaHei Light" panose="020B0503020204020204" pitchFamily="34" charset="-122"/>
              </a:rPr>
              <a:t>proc/[</a:t>
            </a:r>
            <a:r>
              <a:rPr kumimoji="1" lang="en" altLang="zh-CN" sz="2000" dirty="0" err="1">
                <a:latin typeface="Microsoft YaHei Light" panose="020B0503020204020204" pitchFamily="34" charset="-122"/>
                <a:ea typeface="Microsoft YaHei Light" panose="020B0503020204020204" pitchFamily="34" charset="-122"/>
              </a:rPr>
              <a:t>pid</a:t>
            </a:r>
            <a:r>
              <a:rPr kumimoji="1" lang="en" altLang="zh-CN" sz="2000" dirty="0">
                <a:latin typeface="Microsoft YaHei Light" panose="020B0503020204020204" pitchFamily="34" charset="-122"/>
                <a:ea typeface="Microsoft YaHei Light" panose="020B0503020204020204" pitchFamily="34" charset="-122"/>
              </a:rPr>
              <a:t>]/stat </a:t>
            </a:r>
            <a:r>
              <a:rPr kumimoji="1" lang="zh-CN" altLang="en-US" sz="2000" dirty="0">
                <a:latin typeface="Microsoft YaHei Light" panose="020B0503020204020204" pitchFamily="34" charset="-122"/>
                <a:ea typeface="Microsoft YaHei Light" panose="020B0503020204020204" pitchFamily="34" charset="-122"/>
              </a:rPr>
              <a:t>和 </a:t>
            </a:r>
            <a:r>
              <a:rPr kumimoji="1" lang="en" altLang="zh-CN" sz="2000" dirty="0">
                <a:latin typeface="Microsoft YaHei Light" panose="020B0503020204020204" pitchFamily="34" charset="-122"/>
                <a:ea typeface="Microsoft YaHei Light" panose="020B0503020204020204" pitchFamily="34" charset="-122"/>
              </a:rPr>
              <a:t>proc/[</a:t>
            </a:r>
            <a:r>
              <a:rPr kumimoji="1" lang="en" altLang="zh-CN" sz="2000" dirty="0" err="1">
                <a:latin typeface="Microsoft YaHei Light" panose="020B0503020204020204" pitchFamily="34" charset="-122"/>
                <a:ea typeface="Microsoft YaHei Light" panose="020B0503020204020204" pitchFamily="34" charset="-122"/>
              </a:rPr>
              <a:t>pid</a:t>
            </a:r>
            <a:r>
              <a:rPr kumimoji="1" lang="en" altLang="zh-CN" sz="2000" dirty="0">
                <a:latin typeface="Microsoft YaHei Light" panose="020B0503020204020204" pitchFamily="34" charset="-122"/>
                <a:ea typeface="Microsoft YaHei Light" panose="020B0503020204020204" pitchFamily="34" charset="-122"/>
              </a:rPr>
              <a:t>]/task/[</a:t>
            </a:r>
            <a:r>
              <a:rPr kumimoji="1" lang="en" altLang="zh-CN" sz="2000" dirty="0" err="1">
                <a:latin typeface="Microsoft YaHei Light" panose="020B0503020204020204" pitchFamily="34" charset="-122"/>
                <a:ea typeface="Microsoft YaHei Light" panose="020B0503020204020204" pitchFamily="34" charset="-122"/>
              </a:rPr>
              <a:t>tid</a:t>
            </a:r>
            <a:r>
              <a:rPr kumimoji="1" lang="en" altLang="zh-CN" sz="2000" dirty="0">
                <a:latin typeface="Microsoft YaHei Light" panose="020B0503020204020204" pitchFamily="34" charset="-122"/>
                <a:ea typeface="Microsoft YaHei Light" panose="020B0503020204020204" pitchFamily="34" charset="-122"/>
              </a:rPr>
              <a:t>]/stat </a:t>
            </a:r>
            <a:r>
              <a:rPr kumimoji="1" lang="zh-CN" altLang="en-US" sz="2000" dirty="0">
                <a:latin typeface="Microsoft YaHei Light" panose="020B0503020204020204" pitchFamily="34" charset="-122"/>
                <a:ea typeface="Microsoft YaHei Light" panose="020B0503020204020204" pitchFamily="34" charset="-122"/>
              </a:rPr>
              <a:t>输出并记录系统当前时间点</a:t>
            </a:r>
            <a:r>
              <a:rPr kumimoji="1" lang="en" altLang="zh-CN" sz="2000" dirty="0">
                <a:latin typeface="Microsoft YaHei Light" panose="020B0503020204020204" pitchFamily="34" charset="-122"/>
                <a:ea typeface="Microsoft YaHei Light" panose="020B0503020204020204" pitchFamily="34" charset="-122"/>
              </a:rPr>
              <a:t>App</a:t>
            </a:r>
            <a:r>
              <a:rPr kumimoji="1" lang="zh-CN" altLang="en-US" sz="2000" dirty="0">
                <a:latin typeface="Microsoft YaHei Light" panose="020B0503020204020204" pitchFamily="34" charset="-122"/>
                <a:ea typeface="Microsoft YaHei Light" panose="020B0503020204020204" pitchFamily="34" charset="-122"/>
              </a:rPr>
              <a:t>的线程的状态和</a:t>
            </a:r>
            <a:r>
              <a:rPr kumimoji="1" lang="en" altLang="zh-CN" sz="2000" dirty="0">
                <a:latin typeface="Microsoft YaHei Light" panose="020B0503020204020204" pitchFamily="34" charset="-122"/>
                <a:ea typeface="Microsoft YaHei Light" panose="020B0503020204020204" pitchFamily="34" charset="-122"/>
              </a:rPr>
              <a:t>jiffy</a:t>
            </a:r>
            <a:r>
              <a:rPr kumimoji="1" lang="zh-CN" altLang="en-US" sz="2000" dirty="0">
                <a:latin typeface="Microsoft YaHei Light" panose="020B0503020204020204" pitchFamily="34" charset="-122"/>
                <a:ea typeface="Microsoft YaHei Light" panose="020B0503020204020204" pitchFamily="34" charset="-122"/>
              </a:rPr>
              <a:t>消耗。然后当监控结束时会触发</a:t>
            </a:r>
            <a:r>
              <a:rPr kumimoji="1" lang="en" altLang="zh-CN" sz="2000" dirty="0" err="1">
                <a:latin typeface="Microsoft YaHei Light" panose="020B0503020204020204" pitchFamily="34" charset="-122"/>
                <a:ea typeface="Microsoft YaHei Light" panose="020B0503020204020204" pitchFamily="34" charset="-122"/>
              </a:rPr>
              <a:t>calculateDiff</a:t>
            </a:r>
            <a:r>
              <a:rPr kumimoji="1" lang="zh-CN" altLang="en-US" sz="2000" dirty="0">
                <a:latin typeface="Microsoft YaHei Light" panose="020B0503020204020204" pitchFamily="34" charset="-122"/>
                <a:ea typeface="Microsoft YaHei Light" panose="020B0503020204020204" pitchFamily="34" charset="-122"/>
              </a:rPr>
              <a:t>方法通过对比开始和结束时线程状态的差异来计算这一时间段内线程的消耗。</a:t>
            </a:r>
          </a:p>
          <a:p>
            <a:endParaRPr kumimoji="1" lang="zh-CN" altLang="en-US" sz="2400" b="1" dirty="0">
              <a:latin typeface="Microsoft YaHei Light" panose="020B0503020204020204" pitchFamily="34" charset="-122"/>
              <a:ea typeface="Microsoft YaHei Light" panose="020B0503020204020204" pitchFamily="34" charset="-122"/>
            </a:endParaRPr>
          </a:p>
        </p:txBody>
      </p:sp>
      <p:pic>
        <p:nvPicPr>
          <p:cNvPr id="4" name="图片 3">
            <a:extLst>
              <a:ext uri="{FF2B5EF4-FFF2-40B4-BE49-F238E27FC236}">
                <a16:creationId xmlns:a16="http://schemas.microsoft.com/office/drawing/2014/main" id="{6E5DF2A0-478A-2088-EC62-049359E03297}"/>
              </a:ext>
            </a:extLst>
          </p:cNvPr>
          <p:cNvPicPr>
            <a:picLocks noChangeAspect="1"/>
          </p:cNvPicPr>
          <p:nvPr/>
        </p:nvPicPr>
        <p:blipFill>
          <a:blip r:embed="rId7"/>
          <a:stretch>
            <a:fillRect/>
          </a:stretch>
        </p:blipFill>
        <p:spPr>
          <a:xfrm>
            <a:off x="738833" y="5327674"/>
            <a:ext cx="9525000" cy="1320800"/>
          </a:xfrm>
          <a:prstGeom prst="rect">
            <a:avLst/>
          </a:prstGeom>
        </p:spPr>
      </p:pic>
    </p:spTree>
    <p:extLst>
      <p:ext uri="{BB962C8B-B14F-4D97-AF65-F5344CB8AC3E}">
        <p14:creationId xmlns:p14="http://schemas.microsoft.com/office/powerpoint/2010/main" val="2648026530"/>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C8B3F482-CA20-43AC-AF70-9ECAC1AE6213}"/>
              </a:ext>
            </a:extLst>
          </p:cNvPr>
          <p:cNvSpPr/>
          <p:nvPr/>
        </p:nvSpPr>
        <p:spPr>
          <a:xfrm>
            <a:off x="0" y="0"/>
            <a:ext cx="12192000" cy="70278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8" name="图片 7">
            <a:extLst>
              <a:ext uri="{FF2B5EF4-FFF2-40B4-BE49-F238E27FC236}">
                <a16:creationId xmlns:a16="http://schemas.microsoft.com/office/drawing/2014/main" id="{76178886-C1E8-631A-E80F-45358DCC0E1F}"/>
              </a:ext>
            </a:extLst>
          </p:cNvPr>
          <p:cNvPicPr>
            <a:picLocks noChangeAspect="1"/>
          </p:cNvPicPr>
          <p:nvPr/>
        </p:nvPicPr>
        <p:blipFill>
          <a:blip r:embed="rId2"/>
          <a:stretch>
            <a:fillRect/>
          </a:stretch>
        </p:blipFill>
        <p:spPr>
          <a:xfrm>
            <a:off x="7822690" y="175140"/>
            <a:ext cx="2441143" cy="288000"/>
          </a:xfrm>
          <a:prstGeom prst="rect">
            <a:avLst/>
          </a:prstGeom>
        </p:spPr>
      </p:pic>
      <p:pic>
        <p:nvPicPr>
          <p:cNvPr id="9" name="图片 8">
            <a:extLst>
              <a:ext uri="{FF2B5EF4-FFF2-40B4-BE49-F238E27FC236}">
                <a16:creationId xmlns:a16="http://schemas.microsoft.com/office/drawing/2014/main" id="{25D2C96A-49F1-7016-F048-7A8C83443938}"/>
              </a:ext>
            </a:extLst>
          </p:cNvPr>
          <p:cNvPicPr>
            <a:picLocks noChangeAspect="1"/>
          </p:cNvPicPr>
          <p:nvPr/>
        </p:nvPicPr>
        <p:blipFill>
          <a:blip r:embed="rId3"/>
          <a:stretch>
            <a:fillRect/>
          </a:stretch>
        </p:blipFill>
        <p:spPr>
          <a:xfrm>
            <a:off x="10475947" y="162321"/>
            <a:ext cx="1492364" cy="288000"/>
          </a:xfrm>
          <a:prstGeom prst="rect">
            <a:avLst/>
          </a:prstGeom>
        </p:spPr>
      </p:pic>
      <p:pic>
        <p:nvPicPr>
          <p:cNvPr id="7" name="图片 6">
            <a:extLst>
              <a:ext uri="{FF2B5EF4-FFF2-40B4-BE49-F238E27FC236}">
                <a16:creationId xmlns:a16="http://schemas.microsoft.com/office/drawing/2014/main" id="{BADF7012-B37E-3A14-9917-571D509D0BF5}"/>
              </a:ext>
            </a:extLst>
          </p:cNvPr>
          <p:cNvPicPr>
            <a:picLocks noChangeAspect="1"/>
          </p:cNvPicPr>
          <p:nvPr/>
        </p:nvPicPr>
        <p:blipFill>
          <a:blip r:embed="rId4"/>
          <a:stretch>
            <a:fillRect/>
          </a:stretch>
        </p:blipFill>
        <p:spPr>
          <a:xfrm>
            <a:off x="333923" y="142643"/>
            <a:ext cx="1703470" cy="398007"/>
          </a:xfrm>
          <a:prstGeom prst="rect">
            <a:avLst/>
          </a:prstGeom>
        </p:spPr>
      </p:pic>
      <p:pic>
        <p:nvPicPr>
          <p:cNvPr id="19" name="图片 18" descr="背景图案&#10;&#10;低可信度描述已自动生成">
            <a:extLst>
              <a:ext uri="{FF2B5EF4-FFF2-40B4-BE49-F238E27FC236}">
                <a16:creationId xmlns:a16="http://schemas.microsoft.com/office/drawing/2014/main" id="{2685F17E-27A9-6437-3999-F7564D50428E}"/>
              </a:ext>
            </a:extLst>
          </p:cNvPr>
          <p:cNvPicPr>
            <a:picLocks noChangeAspect="1"/>
          </p:cNvPicPr>
          <p:nvPr/>
        </p:nvPicPr>
        <p:blipFill>
          <a:blip r:embed="rId5" cstate="print">
            <a:alphaModFix/>
            <a:extLst>
              <a:ext uri="{28A0092B-C50C-407E-A947-70E740481C1C}">
                <a14:useLocalDpi xmlns:a14="http://schemas.microsoft.com/office/drawing/2010/main"/>
              </a:ext>
            </a:extLst>
          </a:blip>
          <a:stretch>
            <a:fillRect/>
          </a:stretch>
        </p:blipFill>
        <p:spPr>
          <a:xfrm rot="18900000">
            <a:off x="9734076" y="346329"/>
            <a:ext cx="2976105" cy="2964669"/>
          </a:xfrm>
          <a:prstGeom prst="rect">
            <a:avLst/>
          </a:prstGeom>
        </p:spPr>
      </p:pic>
      <p:sp>
        <p:nvSpPr>
          <p:cNvPr id="20" name="文本框 19">
            <a:extLst>
              <a:ext uri="{FF2B5EF4-FFF2-40B4-BE49-F238E27FC236}">
                <a16:creationId xmlns:a16="http://schemas.microsoft.com/office/drawing/2014/main" id="{6A330192-5943-94E4-1E73-F8C84723360A}"/>
              </a:ext>
            </a:extLst>
          </p:cNvPr>
          <p:cNvSpPr txBox="1"/>
          <p:nvPr/>
        </p:nvSpPr>
        <p:spPr>
          <a:xfrm>
            <a:off x="2092631" y="104680"/>
            <a:ext cx="3655026" cy="461665"/>
          </a:xfrm>
          <a:prstGeom prst="rect">
            <a:avLst/>
          </a:prstGeom>
          <a:noFill/>
        </p:spPr>
        <p:txBody>
          <a:bodyPr wrap="square" rtlCol="0">
            <a:spAutoFit/>
          </a:bodyPr>
          <a:lstStyle/>
          <a:p>
            <a:r>
              <a:rPr kumimoji="1" lang="en-US" altLang="zh-CN"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a:t>
            </a:r>
            <a:r>
              <a:rPr kumimoji="1" lang="zh-CN" altLang="en-US" sz="2400" dirty="0">
                <a:solidFill>
                  <a:schemeClr val="bg1"/>
                </a:solidFill>
                <a:latin typeface="Microsoft YaHei Light" panose="020B0503020204020204" pitchFamily="34" charset="-122"/>
                <a:ea typeface="Microsoft YaHei Light" panose="020B0503020204020204" pitchFamily="34" charset="-122"/>
                <a:cs typeface="Alibaba PuHuiTi 2.0 35 Thin" pitchFamily="18" charset="-122"/>
              </a:rPr>
              <a:t> </a:t>
            </a:r>
            <a:r>
              <a:rPr kumimoji="1" lang="zh-CN" altLang="en-US" sz="2400" b="1" dirty="0">
                <a:solidFill>
                  <a:schemeClr val="bg1"/>
                </a:solidFill>
                <a:latin typeface="Microsoft YaHei" panose="020B0503020204020204" pitchFamily="34" charset="-122"/>
                <a:ea typeface="Microsoft YaHei" panose="020B0503020204020204" pitchFamily="34" charset="-122"/>
                <a:cs typeface="Alibaba PuHuiTi 2.0 55 Regular" pitchFamily="18" charset="-122"/>
              </a:rPr>
              <a:t>课题进展与成果展示</a:t>
            </a:r>
          </a:p>
        </p:txBody>
      </p:sp>
      <p:sp>
        <p:nvSpPr>
          <p:cNvPr id="3" name="文本框 2">
            <a:extLst>
              <a:ext uri="{FF2B5EF4-FFF2-40B4-BE49-F238E27FC236}">
                <a16:creationId xmlns:a16="http://schemas.microsoft.com/office/drawing/2014/main" id="{CB6D58A1-D16C-6E18-F8D6-B8CD4A880FAF}"/>
              </a:ext>
            </a:extLst>
          </p:cNvPr>
          <p:cNvSpPr txBox="1"/>
          <p:nvPr/>
        </p:nvSpPr>
        <p:spPr>
          <a:xfrm>
            <a:off x="186056" y="1246495"/>
            <a:ext cx="5438885" cy="3693319"/>
          </a:xfrm>
          <a:prstGeom prst="rect">
            <a:avLst/>
          </a:prstGeom>
          <a:noFill/>
        </p:spPr>
        <p:txBody>
          <a:bodyPr wrap="square" rtlCol="0">
            <a:spAutoFit/>
          </a:bodyPr>
          <a:lstStyle/>
          <a:p>
            <a:r>
              <a:rPr kumimoji="1" lang="en-US" altLang="zh-CN" sz="2400" b="1" dirty="0">
                <a:latin typeface="Microsoft YaHei Light" panose="020B0503020204020204" pitchFamily="34" charset="-122"/>
                <a:ea typeface="Microsoft YaHei Light" panose="020B0503020204020204" pitchFamily="34" charset="-122"/>
              </a:rPr>
              <a:t>App</a:t>
            </a:r>
            <a:r>
              <a:rPr kumimoji="1" lang="zh-CN" altLang="en-US" sz="2400" b="1" dirty="0">
                <a:latin typeface="Microsoft YaHei Light" panose="020B0503020204020204" pitchFamily="34" charset="-122"/>
                <a:ea typeface="Microsoft YaHei Light" panose="020B0503020204020204" pitchFamily="34" charset="-122"/>
              </a:rPr>
              <a:t>状态监控</a:t>
            </a:r>
            <a:endParaRPr kumimoji="1" lang="en-US" altLang="zh-CN" sz="2400" b="1" dirty="0">
              <a:latin typeface="Microsoft YaHei Light" panose="020B0503020204020204" pitchFamily="34" charset="-122"/>
              <a:ea typeface="Microsoft YaHei Light" panose="020B0503020204020204" pitchFamily="34" charset="-122"/>
            </a:endParaRPr>
          </a:p>
          <a:p>
            <a:endParaRPr kumimoji="1" lang="en-US" altLang="zh-CN" sz="2400" b="1" dirty="0">
              <a:latin typeface="Microsoft YaHei Light" panose="020B0503020204020204" pitchFamily="34" charset="-122"/>
              <a:ea typeface="Microsoft YaHei Light" panose="020B0503020204020204" pitchFamily="34" charset="-122"/>
            </a:endParaRPr>
          </a:p>
          <a:p>
            <a:r>
              <a:rPr kumimoji="1" lang="zh-CN" altLang="en-US" dirty="0">
                <a:latin typeface="Microsoft YaHei Light" panose="020B0503020204020204" pitchFamily="34" charset="-122"/>
                <a:ea typeface="Microsoft YaHei Light" panose="020B0503020204020204" pitchFamily="34" charset="-122"/>
              </a:rPr>
              <a:t>通过</a:t>
            </a:r>
            <a:r>
              <a:rPr kumimoji="1" lang="en-US" altLang="zh-CN" dirty="0" err="1">
                <a:latin typeface="Microsoft YaHei Light" panose="020B0503020204020204" pitchFamily="34" charset="-122"/>
                <a:ea typeface="Microsoft YaHei Light" panose="020B0503020204020204" pitchFamily="34" charset="-122"/>
              </a:rPr>
              <a:t>ActivityLifecycleCallbacks</a:t>
            </a:r>
            <a:r>
              <a:rPr kumimoji="1" lang="zh-CN" altLang="en-US" dirty="0">
                <a:latin typeface="Microsoft YaHei Light" panose="020B0503020204020204" pitchFamily="34" charset="-122"/>
                <a:ea typeface="Microsoft YaHei Light" panose="020B0503020204020204" pitchFamily="34" charset="-122"/>
              </a:rPr>
              <a:t>拿到</a:t>
            </a:r>
            <a:r>
              <a:rPr kumimoji="1" lang="en-US" altLang="zh-CN" dirty="0">
                <a:latin typeface="Microsoft YaHei Light" panose="020B0503020204020204" pitchFamily="34" charset="-122"/>
                <a:ea typeface="Microsoft YaHei Light" panose="020B0503020204020204" pitchFamily="34" charset="-122"/>
              </a:rPr>
              <a:t>App</a:t>
            </a:r>
            <a:r>
              <a:rPr kumimoji="1" lang="zh-CN" altLang="en-US" dirty="0">
                <a:latin typeface="Microsoft YaHei Light" panose="020B0503020204020204" pitchFamily="34" charset="-122"/>
                <a:ea typeface="Microsoft YaHei Light" panose="020B0503020204020204" pitchFamily="34" charset="-122"/>
              </a:rPr>
              <a:t>所有</a:t>
            </a:r>
            <a:r>
              <a:rPr kumimoji="1" lang="en-US" altLang="zh-CN" dirty="0">
                <a:latin typeface="Microsoft YaHei Light" panose="020B0503020204020204" pitchFamily="34" charset="-122"/>
                <a:ea typeface="Microsoft YaHei Light" panose="020B0503020204020204" pitchFamily="34" charset="-122"/>
              </a:rPr>
              <a:t>Activity</a:t>
            </a:r>
            <a:r>
              <a:rPr kumimoji="1" lang="zh-CN" altLang="en-US" dirty="0">
                <a:latin typeface="Microsoft YaHei Light" panose="020B0503020204020204" pitchFamily="34" charset="-122"/>
                <a:ea typeface="Microsoft YaHei Light" panose="020B0503020204020204" pitchFamily="34" charset="-122"/>
              </a:rPr>
              <a:t>的生命周期回调。通过重写</a:t>
            </a:r>
            <a:r>
              <a:rPr kumimoji="1" lang="en-US" altLang="zh-CN" dirty="0" err="1">
                <a:latin typeface="Microsoft YaHei Light" panose="020B0503020204020204" pitchFamily="34" charset="-122"/>
                <a:ea typeface="Microsoft YaHei Light" panose="020B0503020204020204" pitchFamily="34" charset="-122"/>
              </a:rPr>
              <a:t>ActivityLifecycleCallbacks</a:t>
            </a:r>
            <a:r>
              <a:rPr kumimoji="1" lang="zh-CN" altLang="en-US" dirty="0">
                <a:latin typeface="Microsoft YaHei Light" panose="020B0503020204020204" pitchFamily="34" charset="-122"/>
                <a:ea typeface="Microsoft YaHei Light" panose="020B0503020204020204" pitchFamily="34" charset="-122"/>
              </a:rPr>
              <a:t>的</a:t>
            </a:r>
            <a:r>
              <a:rPr kumimoji="1" lang="en-US" altLang="zh-CN" dirty="0" err="1">
                <a:latin typeface="Microsoft YaHei Light" panose="020B0503020204020204" pitchFamily="34" charset="-122"/>
                <a:ea typeface="Microsoft YaHei Light" panose="020B0503020204020204" pitchFamily="34" charset="-122"/>
              </a:rPr>
              <a:t>onActivityStarted</a:t>
            </a:r>
            <a:r>
              <a:rPr kumimoji="1" lang="zh-CN" altLang="en-US" dirty="0">
                <a:latin typeface="Microsoft YaHei Light" panose="020B0503020204020204" pitchFamily="34" charset="-122"/>
                <a:ea typeface="Microsoft YaHei Light" panose="020B0503020204020204" pitchFamily="34" charset="-122"/>
              </a:rPr>
              <a:t>、</a:t>
            </a:r>
            <a:r>
              <a:rPr kumimoji="1" lang="en-US" altLang="zh-CN" dirty="0" err="1">
                <a:latin typeface="Microsoft YaHei Light" panose="020B0503020204020204" pitchFamily="34" charset="-122"/>
                <a:ea typeface="Microsoft YaHei Light" panose="020B0503020204020204" pitchFamily="34" charset="-122"/>
              </a:rPr>
              <a:t>onActivityStopped</a:t>
            </a:r>
            <a:r>
              <a:rPr kumimoji="1" lang="zh-CN" altLang="en-US" dirty="0">
                <a:latin typeface="Microsoft YaHei Light" panose="020B0503020204020204" pitchFamily="34" charset="-122"/>
                <a:ea typeface="Microsoft YaHei Light" panose="020B0503020204020204" pitchFamily="34" charset="-122"/>
              </a:rPr>
              <a:t>、</a:t>
            </a:r>
            <a:r>
              <a:rPr kumimoji="1" lang="en-US" altLang="zh-CN" dirty="0" err="1">
                <a:latin typeface="Microsoft YaHei Light" panose="020B0503020204020204" pitchFamily="34" charset="-122"/>
                <a:ea typeface="Microsoft YaHei Light" panose="020B0503020204020204" pitchFamily="34" charset="-122"/>
              </a:rPr>
              <a:t>onActivityDestroyed</a:t>
            </a:r>
            <a:r>
              <a:rPr kumimoji="1" lang="zh-CN" altLang="en-US" dirty="0">
                <a:latin typeface="Microsoft YaHei Light" panose="020B0503020204020204" pitchFamily="34" charset="-122"/>
                <a:ea typeface="Microsoft YaHei Light" panose="020B0503020204020204" pitchFamily="34" charset="-122"/>
              </a:rPr>
              <a:t>方法来监听</a:t>
            </a:r>
            <a:r>
              <a:rPr kumimoji="1" lang="en-US" altLang="zh-CN" dirty="0">
                <a:latin typeface="Microsoft YaHei Light" panose="020B0503020204020204" pitchFamily="34" charset="-122"/>
                <a:ea typeface="Microsoft YaHei Light" panose="020B0503020204020204" pitchFamily="34" charset="-122"/>
              </a:rPr>
              <a:t>App</a:t>
            </a:r>
            <a:r>
              <a:rPr kumimoji="1" lang="zh-CN" altLang="en-US" dirty="0">
                <a:latin typeface="Microsoft YaHei Light" panose="020B0503020204020204" pitchFamily="34" charset="-122"/>
                <a:ea typeface="Microsoft YaHei Light" panose="020B0503020204020204" pitchFamily="34" charset="-122"/>
              </a:rPr>
              <a:t>的运行状态。</a:t>
            </a:r>
            <a:endParaRPr kumimoji="1" lang="en-US" altLang="zh-CN" dirty="0">
              <a:latin typeface="Microsoft YaHei Light" panose="020B0503020204020204" pitchFamily="34" charset="-122"/>
              <a:ea typeface="Microsoft YaHei Light" panose="020B0503020204020204" pitchFamily="34" charset="-122"/>
            </a:endParaRPr>
          </a:p>
          <a:p>
            <a:endParaRPr kumimoji="1" lang="en-US" altLang="zh-CN" dirty="0">
              <a:latin typeface="Microsoft YaHei Light" panose="020B0503020204020204" pitchFamily="34" charset="-122"/>
              <a:ea typeface="Microsoft YaHei Light" panose="020B0503020204020204" pitchFamily="34" charset="-122"/>
            </a:endParaRPr>
          </a:p>
          <a:p>
            <a:r>
              <a:rPr kumimoji="1" lang="en-US" altLang="zh-CN" dirty="0" err="1">
                <a:latin typeface="Microsoft YaHei Light" panose="020B0503020204020204" pitchFamily="34" charset="-122"/>
                <a:ea typeface="Microsoft YaHei Light" panose="020B0503020204020204" pitchFamily="34" charset="-122"/>
              </a:rPr>
              <a:t>AppStateController</a:t>
            </a:r>
            <a:r>
              <a:rPr kumimoji="1" lang="zh-CN" altLang="en-US" dirty="0">
                <a:latin typeface="Microsoft YaHei Light" panose="020B0503020204020204" pitchFamily="34" charset="-122"/>
                <a:ea typeface="Microsoft YaHei Light" panose="020B0503020204020204" pitchFamily="34" charset="-122"/>
              </a:rPr>
              <a:t>是一个控制类，用来计算在监控的时间段内，</a:t>
            </a:r>
            <a:r>
              <a:rPr kumimoji="1" lang="en-US" altLang="zh-CN" dirty="0">
                <a:latin typeface="Microsoft YaHei Light" panose="020B0503020204020204" pitchFamily="34" charset="-122"/>
                <a:ea typeface="Microsoft YaHei Light" panose="020B0503020204020204" pitchFamily="34" charset="-122"/>
              </a:rPr>
              <a:t>app</a:t>
            </a:r>
            <a:r>
              <a:rPr kumimoji="1" lang="zh-CN" altLang="en-US" dirty="0">
                <a:latin typeface="Microsoft YaHei Light" panose="020B0503020204020204" pitchFamily="34" charset="-122"/>
                <a:ea typeface="Microsoft YaHei Light" panose="020B0503020204020204" pitchFamily="34" charset="-122"/>
              </a:rPr>
              <a:t>的前台运行时间和后台运行时间的占比。</a:t>
            </a:r>
          </a:p>
          <a:p>
            <a:endParaRPr kumimoji="1" lang="zh-CN" altLang="en-US" sz="2400" b="1" dirty="0">
              <a:latin typeface="Microsoft YaHei Light" panose="020B0503020204020204" pitchFamily="34" charset="-122"/>
              <a:ea typeface="Microsoft YaHei Light" panose="020B0503020204020204" pitchFamily="34" charset="-122"/>
            </a:endParaRPr>
          </a:p>
        </p:txBody>
      </p:sp>
      <p:pic>
        <p:nvPicPr>
          <p:cNvPr id="12" name="图片 11">
            <a:extLst>
              <a:ext uri="{FF2B5EF4-FFF2-40B4-BE49-F238E27FC236}">
                <a16:creationId xmlns:a16="http://schemas.microsoft.com/office/drawing/2014/main" id="{8C588C79-0E36-610D-DB87-8CA3ACFD361A}"/>
              </a:ext>
            </a:extLst>
          </p:cNvPr>
          <p:cNvPicPr>
            <a:picLocks noChangeAspect="1"/>
          </p:cNvPicPr>
          <p:nvPr/>
        </p:nvPicPr>
        <p:blipFill>
          <a:blip r:embed="rId6"/>
          <a:stretch>
            <a:fillRect/>
          </a:stretch>
        </p:blipFill>
        <p:spPr>
          <a:xfrm>
            <a:off x="6242670" y="837877"/>
            <a:ext cx="4866608" cy="4476807"/>
          </a:xfrm>
          <a:prstGeom prst="rect">
            <a:avLst/>
          </a:prstGeom>
        </p:spPr>
      </p:pic>
      <p:pic>
        <p:nvPicPr>
          <p:cNvPr id="13" name="图片 12">
            <a:extLst>
              <a:ext uri="{FF2B5EF4-FFF2-40B4-BE49-F238E27FC236}">
                <a16:creationId xmlns:a16="http://schemas.microsoft.com/office/drawing/2014/main" id="{6CE53CF3-E134-707D-1C07-178C575F7675}"/>
              </a:ext>
            </a:extLst>
          </p:cNvPr>
          <p:cNvPicPr>
            <a:picLocks noChangeAspect="1"/>
          </p:cNvPicPr>
          <p:nvPr/>
        </p:nvPicPr>
        <p:blipFill>
          <a:blip r:embed="rId7"/>
          <a:stretch>
            <a:fillRect/>
          </a:stretch>
        </p:blipFill>
        <p:spPr>
          <a:xfrm>
            <a:off x="601477" y="5359722"/>
            <a:ext cx="9525000" cy="1320800"/>
          </a:xfrm>
          <a:prstGeom prst="rect">
            <a:avLst/>
          </a:prstGeom>
        </p:spPr>
      </p:pic>
    </p:spTree>
    <p:extLst>
      <p:ext uri="{BB962C8B-B14F-4D97-AF65-F5344CB8AC3E}">
        <p14:creationId xmlns:p14="http://schemas.microsoft.com/office/powerpoint/2010/main" val="407468026"/>
      </p:ext>
    </p:extLst>
  </p:cSld>
  <p:clrMapOvr>
    <a:masterClrMapping/>
  </p:clrMapOvr>
  <mc:AlternateContent xmlns:mc="http://schemas.openxmlformats.org/markup-compatibility/2006" xmlns:p159="http://schemas.microsoft.com/office/powerpoint/2015/09/main">
    <mc:Choice Requires="p159">
      <p:transition spd="med">
        <p159:morph option="byChar"/>
      </p:transition>
    </mc:Choice>
    <mc:Fallback xmlns="">
      <p:transition spd="med">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CC中期汇报模板" id="{49626831-3196-C345-ADE6-09431FE83722}" vid="{30A261D2-FAF5-DD42-AA34-B3AB4ADAA4AF}"/>
    </a:ext>
  </a:extLst>
</a:theme>
</file>

<file path=ppt/theme/theme2.xml><?xml version="1.0" encoding="utf-8"?>
<a:theme xmlns:a="http://schemas.openxmlformats.org/drawingml/2006/main" name="2_Office 主题​​">
  <a:themeElements>
    <a:clrScheme name="Office">
      <a:dk1>
        <a:srgbClr val="000000"/>
      </a:dk1>
      <a:lt1>
        <a:srgbClr val="FFFFFF"/>
      </a:lt1>
      <a:dk2>
        <a:srgbClr val="44546A"/>
      </a:dk2>
      <a:lt2>
        <a:srgbClr val="E7E6E6"/>
      </a:lt2>
      <a:accent1>
        <a:srgbClr val="2D59C6"/>
      </a:accent1>
      <a:accent2>
        <a:srgbClr val="ED7D31"/>
      </a:accent2>
      <a:accent3>
        <a:srgbClr val="A5A5A5"/>
      </a:accent3>
      <a:accent4>
        <a:srgbClr val="FFC000"/>
      </a:accent4>
      <a:accent5>
        <a:srgbClr val="5B9BD5"/>
      </a:accent5>
      <a:accent6>
        <a:srgbClr val="70AD47"/>
      </a:accent6>
      <a:hlink>
        <a:srgbClr val="2D59C6"/>
      </a:hlink>
      <a:folHlink>
        <a:srgbClr val="BFBFBF"/>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微软雅黑"/>
        <a:ea typeface=""/>
        <a:cs typeface=""/>
        <a:font script="Jpan" typeface="游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CC中期汇报模板" id="{49626831-3196-C345-ADE6-09431FE83722}" vid="{F9647E7C-7E9C-1F46-BE57-1C57F11E582E}"/>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1144</TotalTime>
  <Words>1900</Words>
  <Application>Microsoft Macintosh PowerPoint</Application>
  <PresentationFormat>宽屏</PresentationFormat>
  <Paragraphs>77</Paragraphs>
  <Slides>15</Slides>
  <Notes>8</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15</vt:i4>
      </vt:variant>
    </vt:vector>
  </HeadingPairs>
  <TitlesOfParts>
    <vt:vector size="28" baseType="lpstr">
      <vt:lpstr>Alibaba PuHuiTi 2.0 95 ExtraBol</vt:lpstr>
      <vt:lpstr>微软雅黑</vt:lpstr>
      <vt:lpstr>Microsoft YaHei Light</vt:lpstr>
      <vt:lpstr>等线 Light</vt:lpstr>
      <vt:lpstr>Gilroy-Bold</vt:lpstr>
      <vt:lpstr>Menlo-Regular</vt:lpstr>
      <vt:lpstr>Arial</vt:lpstr>
      <vt:lpstr>Alibaba PuHuiTi 2.0 65 Medium</vt:lpstr>
      <vt:lpstr>等线</vt:lpstr>
      <vt:lpstr>Source Han Sans CN Bold</vt:lpstr>
      <vt:lpstr>微软雅黑</vt:lpstr>
      <vt:lpstr>Office 主题​​</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T175785</dc:creator>
  <cp:lastModifiedBy>1</cp:lastModifiedBy>
  <cp:revision>20</cp:revision>
  <dcterms:created xsi:type="dcterms:W3CDTF">2022-07-02T20:34:43Z</dcterms:created>
  <dcterms:modified xsi:type="dcterms:W3CDTF">2022-10-10T03:33:08Z</dcterms:modified>
</cp:coreProperties>
</file>

<file path=docProps/thumbnail.jpeg>
</file>